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00" r:id="rId4"/>
    <p:sldId id="301" r:id="rId5"/>
    <p:sldId id="298" r:id="rId6"/>
    <p:sldId id="299" r:id="rId7"/>
    <p:sldId id="292" r:id="rId8"/>
    <p:sldId id="304" r:id="rId9"/>
    <p:sldId id="288" r:id="rId10"/>
    <p:sldId id="302" r:id="rId11"/>
    <p:sldId id="305" r:id="rId12"/>
    <p:sldId id="303" r:id="rId13"/>
    <p:sldId id="265" r:id="rId14"/>
    <p:sldId id="309" r:id="rId15"/>
    <p:sldId id="293" r:id="rId16"/>
    <p:sldId id="271" r:id="rId17"/>
    <p:sldId id="307" r:id="rId18"/>
    <p:sldId id="273" r:id="rId19"/>
    <p:sldId id="267" r:id="rId20"/>
    <p:sldId id="308" r:id="rId21"/>
    <p:sldId id="310" r:id="rId22"/>
    <p:sldId id="311" r:id="rId23"/>
    <p:sldId id="272" r:id="rId24"/>
    <p:sldId id="274" r:id="rId25"/>
    <p:sldId id="312" r:id="rId26"/>
    <p:sldId id="313" r:id="rId27"/>
    <p:sldId id="314" r:id="rId28"/>
    <p:sldId id="290" r:id="rId29"/>
    <p:sldId id="291" r:id="rId30"/>
    <p:sldId id="268" r:id="rId31"/>
    <p:sldId id="315" r:id="rId32"/>
    <p:sldId id="316" r:id="rId33"/>
    <p:sldId id="289" r:id="rId34"/>
    <p:sldId id="294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0099CC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0F7"/>
    <a:srgbClr val="CC0000"/>
    <a:srgbClr val="000099"/>
    <a:srgbClr val="006699"/>
    <a:srgbClr val="1C0BF5"/>
    <a:srgbClr val="0D04C8"/>
    <a:srgbClr val="150DBF"/>
    <a:srgbClr val="211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2" autoAdjust="0"/>
    <p:restoredTop sz="94660"/>
  </p:normalViewPr>
  <p:slideViewPr>
    <p:cSldViewPr snapToGrid="0">
      <p:cViewPr>
        <p:scale>
          <a:sx n="66" d="100"/>
          <a:sy n="66" d="100"/>
        </p:scale>
        <p:origin x="-141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7497088"/>
        <c:axId val="57498624"/>
        <c:axId val="0"/>
      </c:bar3DChart>
      <c:catAx>
        <c:axId val="5749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57498624"/>
        <c:crosses val="autoZero"/>
        <c:auto val="1"/>
        <c:lblAlgn val="ctr"/>
        <c:lblOffset val="100"/>
        <c:noMultiLvlLbl val="0"/>
      </c:catAx>
      <c:valAx>
        <c:axId val="57498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749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B2F2B9-84AA-412C-9D40-E0965F7959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6BB59-315C-42E3-A7AB-E365CC4B67C2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1BCED-9FF0-4BF7-B8D0-DC19ADC293DB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1BCED-9FF0-4BF7-B8D0-DC19ADC293DB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87C44-4763-48DF-BEF9-8BF11A8488C9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87C44-4763-48DF-BEF9-8BF11A8488C9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29852-6DED-4EF2-AFC3-3717ECA1B203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69109-37C9-4E49-BE3A-6A9C46B3BA18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87C44-4763-48DF-BEF9-8BF11A8488C9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E43C3-BED0-40A4-B242-06C6237FC2E9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4C511-5EB9-4E30-BA5E-7D79EF74FF6B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87C44-4763-48DF-BEF9-8BF11A8488C9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98DC1-A8F4-4F4C-BF82-CAF2A48DB257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37982-1658-4C98-9659-5FB620FFE93D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5114-1E25-4AC5-A741-00C27CF53B51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B50AF-A360-4E5A-A173-1454A82D2836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D62C1-4B17-4778-848A-8A3945D7D075}" type="slidenum">
              <a:rPr lang="es-ES" smtClean="0"/>
              <a:pPr/>
              <a:t>32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7448B-929E-488E-B0FA-905A9839F0B6}" type="slidenum">
              <a:rPr lang="es-ES" smtClean="0"/>
              <a:pPr/>
              <a:t>33</a:t>
            </a:fld>
            <a:endParaRPr 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EA9DA-0EE8-42E7-8CA9-79B4181D74DA}" type="slidenum">
              <a:rPr lang="es-ES" smtClean="0"/>
              <a:pPr/>
              <a:t>34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CA43-EE96-4D7B-B55F-42141D459475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AEC85-3B8B-4D73-AF1C-B70B4AF1E579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AEC85-3B8B-4D73-AF1C-B70B4AF1E579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1BCED-9FF0-4BF7-B8D0-DC19ADC293DB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DF60-AAFB-4BAA-9C23-3B895CF375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46F-408A-48C5-BAAC-163EF39DF0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6FEE-151B-4FBA-A7F9-D6E8458865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D7E3-D21E-4DB9-A6E4-1AD467826B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D4A50-BDF3-4B57-B6F2-FA5018787F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B2B1-5DA2-46A1-AFFE-9B46C07BB8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2C7A8-3A73-437C-99D2-B08E968F7B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B5D4-4B45-4166-BD72-31D6BD78EB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9195-A277-470C-9D6E-1DFF6AA2B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9803-3B99-4328-B2C5-DF2F9EE762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8A66-ECBD-4CF9-A356-39E499ABDC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DE9EA-B1D9-4FC9-A8D9-208C9CF17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DBEE09-371B-4A41-A4AE-2B2F141BE4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19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Ángulos en vuelo</a:t>
            </a:r>
            <a:endParaRPr lang="es-ES" sz="2400" dirty="0"/>
          </a:p>
        </p:txBody>
      </p:sp>
      <p:pic>
        <p:nvPicPr>
          <p:cNvPr id="32" name="Picture 31" descr="ASW-20-sketch.jpg"/>
          <p:cNvPicPr>
            <a:picLocks noChangeAspect="1"/>
          </p:cNvPicPr>
          <p:nvPr/>
        </p:nvPicPr>
        <p:blipFill>
          <a:blip r:embed="rId4" cstate="print"/>
          <a:srcRect l="34831" t="40432" r="7062" b="34580"/>
          <a:stretch>
            <a:fillRect/>
          </a:stretch>
        </p:blipFill>
        <p:spPr>
          <a:xfrm>
            <a:off x="2565779" y="2524835"/>
            <a:ext cx="5247996" cy="166502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24334" y="1542198"/>
            <a:ext cx="501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Ángulo de ataque =/= Ángulo de actitud</a:t>
            </a:r>
            <a:endParaRPr lang="es-AR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1257300" y="3448051"/>
            <a:ext cx="7362825" cy="390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1569493" y="3466531"/>
            <a:ext cx="3548417" cy="40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487606" y="5595582"/>
            <a:ext cx="68648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Arc 52"/>
          <p:cNvSpPr/>
          <p:nvPr/>
        </p:nvSpPr>
        <p:spPr bwMode="auto">
          <a:xfrm>
            <a:off x="3295650" y="2543175"/>
            <a:ext cx="1914525" cy="1914525"/>
          </a:xfrm>
          <a:prstGeom prst="arc">
            <a:avLst>
              <a:gd name="adj1" fmla="val 9647619"/>
              <a:gd name="adj2" fmla="val 108343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9" name="Straight Connector 48"/>
          <p:cNvCxnSpPr>
            <a:endCxn id="47" idx="1"/>
          </p:cNvCxnSpPr>
          <p:nvPr/>
        </p:nvCxnSpPr>
        <p:spPr bwMode="auto">
          <a:xfrm flipH="1">
            <a:off x="848138" y="3507475"/>
            <a:ext cx="3396316" cy="1155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74790" y="4717663"/>
            <a:ext cx="1316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Viento relativo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04410" y="2144887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Angulo de ataque (</a:t>
            </a:r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)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305175" y="2352675"/>
            <a:ext cx="161925" cy="1247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628650" y="3202162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Línea de cuerda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20447106">
            <a:off x="818866" y="4421874"/>
            <a:ext cx="1050877" cy="1364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95775" y="5631037"/>
            <a:ext cx="64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Tierra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74" name="Arc 73"/>
          <p:cNvSpPr/>
          <p:nvPr/>
        </p:nvSpPr>
        <p:spPr bwMode="auto">
          <a:xfrm>
            <a:off x="5200652" y="3267075"/>
            <a:ext cx="1285874" cy="2847976"/>
          </a:xfrm>
          <a:prstGeom prst="arc">
            <a:avLst>
              <a:gd name="adj1" fmla="val 17376397"/>
              <a:gd name="adj2" fmla="val 36605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33285" y="4516612"/>
            <a:ext cx="157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Angulo de Actitud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5972175" y="4133850"/>
            <a:ext cx="476250" cy="447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3" grpId="0" animBg="1"/>
      <p:bldP spid="64" grpId="0"/>
      <p:bldP spid="65" grpId="0"/>
      <p:bldP spid="69" grpId="0"/>
      <p:bldP spid="47" grpId="0" animBg="1"/>
      <p:bldP spid="74" grpId="0" animBg="1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Resumen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3">
                    <a:lumMod val="65000"/>
                  </a:schemeClr>
                </a:solidFill>
              </a:rPr>
              <a:t>Conceptos previos y nociones generales.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Por qué vuela y como se controla un avión.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3">
                    <a:lumMod val="65000"/>
                  </a:schemeClr>
                </a:solidFill>
              </a:rPr>
              <a:t>El vuelo planeado. Planeo recto y vuelo curvo.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19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Fuerzas en un perfil</a:t>
            </a:r>
            <a:endParaRPr lang="es-ES" sz="2400"/>
          </a:p>
        </p:txBody>
      </p:sp>
      <p:pic>
        <p:nvPicPr>
          <p:cNvPr id="8" name="Picture 7" descr="Perfiles.jpg"/>
          <p:cNvPicPr>
            <a:picLocks noChangeAspect="1"/>
          </p:cNvPicPr>
          <p:nvPr/>
        </p:nvPicPr>
        <p:blipFill>
          <a:blip r:embed="rId4" cstate="print"/>
          <a:srcRect r="809" b="80282"/>
          <a:stretch>
            <a:fillRect/>
          </a:stretch>
        </p:blipFill>
        <p:spPr>
          <a:xfrm rot="910467">
            <a:off x="4264475" y="3093218"/>
            <a:ext cx="3941612" cy="60640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2525632" y="2548741"/>
            <a:ext cx="590465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Arrow 17"/>
          <p:cNvSpPr/>
          <p:nvPr/>
        </p:nvSpPr>
        <p:spPr bwMode="auto">
          <a:xfrm rot="20030514">
            <a:off x="1349610" y="3966256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030514">
            <a:off x="1502010" y="4254288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20030514">
            <a:off x="1654410" y="4542320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20030514">
            <a:off x="1205595" y="3678224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12710432">
            <a:off x="2823833" y="1437845"/>
            <a:ext cx="3274119" cy="3274119"/>
          </a:xfrm>
          <a:prstGeom prst="arc">
            <a:avLst>
              <a:gd name="adj1" fmla="val 18141625"/>
              <a:gd name="adj2" fmla="val 206203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11626063">
            <a:off x="5461836" y="1601976"/>
            <a:ext cx="173006" cy="172819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20030514">
            <a:off x="5241308" y="2981237"/>
            <a:ext cx="1146638" cy="172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4640000">
            <a:off x="4392336" y="2620416"/>
            <a:ext cx="1349526" cy="172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273371" y="322229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Connector 44"/>
          <p:cNvCxnSpPr>
            <a:stCxn id="40" idx="2"/>
          </p:cNvCxnSpPr>
          <p:nvPr/>
        </p:nvCxnSpPr>
        <p:spPr bwMode="auto">
          <a:xfrm>
            <a:off x="5753982" y="1626803"/>
            <a:ext cx="586948" cy="11992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3" idx="3"/>
            <a:endCxn id="40" idx="2"/>
          </p:cNvCxnSpPr>
          <p:nvPr/>
        </p:nvCxnSpPr>
        <p:spPr bwMode="auto">
          <a:xfrm flipV="1">
            <a:off x="4771302" y="1626803"/>
            <a:ext cx="982680" cy="4735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765040" y="134924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R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606" y="26411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D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81717" y="20479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2930" y="2062006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Angulo de ataque (</a:t>
            </a:r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)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1826080" y="2333979"/>
            <a:ext cx="942535" cy="534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92110" y="5196757"/>
            <a:ext cx="383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Velocidad de la corriente libre (Viento relativo)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endCxn id="42" idx="4"/>
          </p:cNvCxnSpPr>
          <p:nvPr/>
        </p:nvCxnSpPr>
        <p:spPr bwMode="auto">
          <a:xfrm flipV="1">
            <a:off x="5184595" y="3366310"/>
            <a:ext cx="160784" cy="1265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268735" y="4577632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Centro de presión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31" grpId="0" animBg="1"/>
      <p:bldP spid="40" grpId="0" animBg="1"/>
      <p:bldP spid="41" grpId="0" animBg="1"/>
      <p:bldP spid="43" grpId="0" animBg="1"/>
      <p:bldP spid="42" grpId="0" animBg="1"/>
      <p:bldP spid="54" grpId="0" build="allAtOnce"/>
      <p:bldP spid="55" grpId="0"/>
      <p:bldP spid="56" grpId="0"/>
      <p:bldP spid="57" grpId="0"/>
      <p:bldP spid="63" grpId="0" build="allAtOnce"/>
      <p:bldP spid="71" grpId="0"/>
      <p:bldP spid="7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>
            <a:off x="2399116" y="2490326"/>
            <a:ext cx="4072024" cy="618572"/>
          </a:xfrm>
          <a:prstGeom prst="rect">
            <a:avLst/>
          </a:prstGeom>
        </p:spPr>
      </p:pic>
      <p:pic>
        <p:nvPicPr>
          <p:cNvPr id="15362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Teoría de la Sustentación</a:t>
            </a:r>
            <a:endParaRPr lang="es-ES" sz="2400" dirty="0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900113" y="4367213"/>
            <a:ext cx="7416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AR" sz="1400" dirty="0">
                <a:solidFill>
                  <a:schemeClr val="tx1"/>
                </a:solidFill>
              </a:rPr>
              <a:t> </a:t>
            </a:r>
            <a:r>
              <a:rPr lang="es-AR" sz="1400" b="0" dirty="0">
                <a:solidFill>
                  <a:schemeClr val="tx1"/>
                </a:solidFill>
              </a:rPr>
              <a:t>La sustentación es una fuerza.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sz="1400" b="0" dirty="0">
                <a:solidFill>
                  <a:schemeClr val="tx1"/>
                </a:solidFill>
              </a:rPr>
              <a:t> Fuerza=Masa x Aceleración o sea masa x cambio de velocidad en el tiempo.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sz="1400" b="0" dirty="0">
                <a:solidFill>
                  <a:schemeClr val="tx1"/>
                </a:solidFill>
              </a:rPr>
              <a:t> La velocidad es un vector, tiene </a:t>
            </a:r>
            <a:r>
              <a:rPr lang="es-AR" sz="1400" b="0" dirty="0" smtClean="0">
                <a:solidFill>
                  <a:schemeClr val="tx1"/>
                </a:solidFill>
              </a:rPr>
              <a:t>magnitud, dirección </a:t>
            </a:r>
            <a:r>
              <a:rPr lang="es-AR" sz="1400" b="0" dirty="0">
                <a:solidFill>
                  <a:schemeClr val="tx1"/>
                </a:solidFill>
              </a:rPr>
              <a:t>y sentido. El cambio </a:t>
            </a:r>
            <a:r>
              <a:rPr lang="es-AR" sz="1400" b="0" dirty="0" smtClean="0">
                <a:solidFill>
                  <a:schemeClr val="tx1"/>
                </a:solidFill>
              </a:rPr>
              <a:t>de cualquiera </a:t>
            </a:r>
            <a:r>
              <a:rPr lang="es-AR" sz="1400" b="0" dirty="0">
                <a:solidFill>
                  <a:schemeClr val="tx1"/>
                </a:solidFill>
              </a:rPr>
              <a:t>de las </a:t>
            </a:r>
            <a:r>
              <a:rPr lang="es-AR" sz="1400" b="0" dirty="0" smtClean="0">
                <a:solidFill>
                  <a:schemeClr val="tx1"/>
                </a:solidFill>
              </a:rPr>
              <a:t>tres </a:t>
            </a:r>
            <a:r>
              <a:rPr lang="es-AR" sz="1400" b="0" dirty="0">
                <a:solidFill>
                  <a:schemeClr val="tx1"/>
                </a:solidFill>
              </a:rPr>
              <a:t>genera una fuerza.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AR" sz="1400" dirty="0">
                <a:solidFill>
                  <a:srgbClr val="CC0000"/>
                </a:solidFill>
              </a:rPr>
              <a:t> La sustentación es la fuerza que se genera al hacer cambiar de dirección un fluido en movimiento.</a:t>
            </a:r>
            <a:endParaRPr lang="es-ES" sz="1400" dirty="0">
              <a:solidFill>
                <a:srgbClr val="CC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563" y="2601742"/>
            <a:ext cx="14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tx1"/>
                </a:solidFill>
              </a:rPr>
              <a:t>Velocidad del ala</a:t>
            </a:r>
            <a:endParaRPr lang="es-A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02906" y="2613181"/>
            <a:ext cx="1429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chemeClr val="tx1"/>
                </a:solidFill>
              </a:rPr>
              <a:t>Velocidad del ala</a:t>
            </a:r>
            <a:endParaRPr lang="es-AR" sz="12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800184" y="2885683"/>
            <a:ext cx="13374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800183" y="2894095"/>
            <a:ext cx="1326534" cy="4265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597120" y="3102844"/>
            <a:ext cx="43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6799245" y="2877914"/>
            <a:ext cx="13374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799244" y="2877917"/>
            <a:ext cx="1331296" cy="4306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7910631" y="3103012"/>
            <a:ext cx="43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 rot="20492746">
            <a:off x="826450" y="3087182"/>
            <a:ext cx="1240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rgbClr val="00B0F0"/>
                </a:solidFill>
              </a:rPr>
              <a:t>Viento relativo</a:t>
            </a:r>
            <a:endParaRPr lang="es-ES" sz="1200" i="1" dirty="0" smtClean="0">
              <a:solidFill>
                <a:srgbClr val="00B0F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151523">
            <a:off x="7234810" y="314115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smtClean="0">
                <a:solidFill>
                  <a:srgbClr val="00B0F0"/>
                </a:solidFill>
              </a:rPr>
              <a:t>Estela</a:t>
            </a:r>
            <a:endParaRPr lang="es-ES" sz="1200" i="1" dirty="0" smtClean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-5400000">
            <a:off x="246629" y="298586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err="1" smtClean="0">
                <a:solidFill>
                  <a:srgbClr val="FF0000"/>
                </a:solidFill>
              </a:rPr>
              <a:t>Upwash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7851397" y="2936309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i="1" dirty="0" err="1" smtClean="0">
                <a:solidFill>
                  <a:srgbClr val="FF0000"/>
                </a:solidFill>
              </a:rPr>
              <a:t>Downwash</a:t>
            </a:r>
            <a:endParaRPr lang="es-AR" sz="1200" i="1" dirty="0" smtClean="0">
              <a:solidFill>
                <a:srgbClr val="FF0000"/>
              </a:solidFill>
            </a:endParaRPr>
          </a:p>
        </p:txBody>
      </p:sp>
      <p:sp>
        <p:nvSpPr>
          <p:cNvPr id="53" name="Up Arrow 52"/>
          <p:cNvSpPr/>
          <p:nvPr/>
        </p:nvSpPr>
        <p:spPr bwMode="auto">
          <a:xfrm>
            <a:off x="3657600" y="1457325"/>
            <a:ext cx="133350" cy="139065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6" grpId="0"/>
      <p:bldP spid="48" grpId="0"/>
      <p:bldP spid="49" grpId="0"/>
      <p:bldP spid="49" grpId="1"/>
      <p:bldP spid="50" grpId="0"/>
      <p:bldP spid="50" grpId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 bwMode="auto">
          <a:xfrm rot="-5400000">
            <a:off x="4810771" y="3282753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" name="Picture 50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>
            <a:off x="3268159" y="2976973"/>
            <a:ext cx="3945441" cy="599343"/>
          </a:xfrm>
          <a:prstGeom prst="rect">
            <a:avLst/>
          </a:prstGeom>
        </p:spPr>
      </p:pic>
      <p:pic>
        <p:nvPicPr>
          <p:cNvPr id="15362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Circulación y sustentación</a:t>
            </a:r>
            <a:endParaRPr lang="es-ES" sz="2400" dirty="0"/>
          </a:p>
        </p:txBody>
      </p:sp>
      <p:sp>
        <p:nvSpPr>
          <p:cNvPr id="22" name="Down Arrow 21"/>
          <p:cNvSpPr/>
          <p:nvPr/>
        </p:nvSpPr>
        <p:spPr bwMode="auto">
          <a:xfrm>
            <a:off x="7360561" y="3213101"/>
            <a:ext cx="180000" cy="360000"/>
          </a:xfrm>
          <a:prstGeom prst="downArrow">
            <a:avLst/>
          </a:prstGeom>
          <a:solidFill>
            <a:srgbClr val="0D10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-5400000">
            <a:off x="4427185" y="2595914"/>
            <a:ext cx="180000" cy="360000"/>
          </a:xfrm>
          <a:prstGeom prst="downArrow">
            <a:avLst/>
          </a:prstGeom>
          <a:solidFill>
            <a:srgbClr val="0D10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5400000">
            <a:off x="4439227" y="3640941"/>
            <a:ext cx="180000" cy="360000"/>
          </a:xfrm>
          <a:prstGeom prst="downArrow">
            <a:avLst/>
          </a:prstGeom>
          <a:solidFill>
            <a:srgbClr val="0D10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3033479" y="3207001"/>
            <a:ext cx="180000" cy="360000"/>
          </a:xfrm>
          <a:prstGeom prst="downArrow">
            <a:avLst/>
          </a:prstGeom>
          <a:solidFill>
            <a:srgbClr val="0D10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-5400000">
            <a:off x="822971" y="2508053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-5400000">
            <a:off x="820480" y="2713071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-5400000">
            <a:off x="822939" y="2912876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-5400000">
            <a:off x="822923" y="3122432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-5400000">
            <a:off x="5166371" y="2228653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-5400000">
            <a:off x="2448571" y="3028753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-5400000">
            <a:off x="7947671" y="3003353"/>
            <a:ext cx="180000" cy="1080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20567510">
            <a:off x="1991063" y="3287382"/>
            <a:ext cx="1152000" cy="1800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-5400000">
            <a:off x="4990771" y="1845453"/>
            <a:ext cx="180000" cy="14400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-5400000">
            <a:off x="4999071" y="3691353"/>
            <a:ext cx="180000" cy="72000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920988">
            <a:off x="7426663" y="3312783"/>
            <a:ext cx="1152000" cy="1800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8100" y="4927600"/>
            <a:ext cx="5952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1400" dirty="0" smtClean="0">
                <a:solidFill>
                  <a:schemeClr val="tx1"/>
                </a:solidFill>
              </a:rPr>
              <a:t>Velocidad en extradós mayor que en intradós.</a:t>
            </a:r>
          </a:p>
          <a:p>
            <a:pPr>
              <a:buFont typeface="Arial" pitchFamily="34" charset="0"/>
              <a:buChar char="•"/>
            </a:pPr>
            <a:r>
              <a:rPr lang="es-AR" sz="1400" dirty="0" smtClean="0">
                <a:solidFill>
                  <a:schemeClr val="tx1"/>
                </a:solidFill>
              </a:rPr>
              <a:t>Por </a:t>
            </a:r>
            <a:r>
              <a:rPr lang="es-AR" sz="1400" dirty="0" err="1" smtClean="0">
                <a:solidFill>
                  <a:schemeClr val="tx1"/>
                </a:solidFill>
              </a:rPr>
              <a:t>Bernoulli</a:t>
            </a:r>
            <a:r>
              <a:rPr lang="es-AR" sz="1400" dirty="0" smtClean="0">
                <a:solidFill>
                  <a:schemeClr val="tx1"/>
                </a:solidFill>
              </a:rPr>
              <a:t> presión en extradós menor que en intradós.</a:t>
            </a:r>
          </a:p>
          <a:p>
            <a:pPr>
              <a:buFont typeface="Arial" pitchFamily="34" charset="0"/>
              <a:buChar char="•"/>
            </a:pPr>
            <a:r>
              <a:rPr lang="es-AR" sz="1400" dirty="0" smtClean="0">
                <a:solidFill>
                  <a:schemeClr val="tx1"/>
                </a:solidFill>
              </a:rPr>
              <a:t>La diferencia de presiones sobre la superficie genera sustentación.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52" name="Up Arrow 51"/>
          <p:cNvSpPr/>
          <p:nvPr/>
        </p:nvSpPr>
        <p:spPr bwMode="auto">
          <a:xfrm>
            <a:off x="4445000" y="1828800"/>
            <a:ext cx="177800" cy="1485900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40" grpId="0" animBg="1"/>
      <p:bldP spid="41" grpId="0" animBg="1"/>
      <p:bldP spid="4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6392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393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La estela</a:t>
            </a:r>
            <a:endParaRPr lang="es-ES" sz="2400" dirty="0"/>
          </a:p>
        </p:txBody>
      </p:sp>
      <p:pic>
        <p:nvPicPr>
          <p:cNvPr id="16390" name="Picture 27" descr="wake_turbulance"/>
          <p:cNvPicPr>
            <a:picLocks noChangeAspect="1" noChangeArrowheads="1"/>
          </p:cNvPicPr>
          <p:nvPr/>
        </p:nvPicPr>
        <p:blipFill>
          <a:blip r:embed="rId4" cstate="print"/>
          <a:srcRect b="1648"/>
          <a:stretch>
            <a:fillRect/>
          </a:stretch>
        </p:blipFill>
        <p:spPr bwMode="auto">
          <a:xfrm>
            <a:off x="755650" y="1916113"/>
            <a:ext cx="53990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6" descr="sav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238" y="2636838"/>
            <a:ext cx="2838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7" name="Picture 1" descr="F:\Fotos planeadores\Presentacion CPZ\Wa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869" y="1788900"/>
            <a:ext cx="8287273" cy="3712015"/>
          </a:xfrm>
          <a:prstGeom prst="rect">
            <a:avLst/>
          </a:prstGeom>
          <a:noFill/>
        </p:spPr>
      </p:pic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0798" y="2474684"/>
            <a:ext cx="6168573" cy="308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2055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56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Ecuación de la sustentación</a:t>
            </a:r>
            <a:endParaRPr lang="es-ES"/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/>
          </p:nvPr>
        </p:nvGraphicFramePr>
        <p:xfrm>
          <a:off x="1619250" y="1755775"/>
          <a:ext cx="60960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cuación" r:id="rId5" imgW="1269720" imgH="393480" progId="Equation.3">
                  <p:embed/>
                </p:oleObj>
              </mc:Choice>
              <mc:Fallback>
                <p:oleObj name="Ecuación" r:id="rId5" imgW="12697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55775"/>
                        <a:ext cx="6096000" cy="188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900113" y="3806825"/>
            <a:ext cx="611981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L: Sustentación</a:t>
            </a:r>
          </a:p>
          <a:p>
            <a:pPr>
              <a:spcBef>
                <a:spcPct val="50000"/>
              </a:spcBef>
            </a:pPr>
            <a:r>
              <a:rPr lang="el-GR" sz="1800" b="0" i="1" dirty="0">
                <a:solidFill>
                  <a:schemeClr val="tx1"/>
                </a:solidFill>
              </a:rPr>
              <a:t>ρ</a:t>
            </a:r>
            <a:r>
              <a:rPr lang="es-AR" sz="1800" b="0" i="1" dirty="0">
                <a:solidFill>
                  <a:schemeClr val="tx1"/>
                </a:solidFill>
              </a:rPr>
              <a:t>: Densidad</a:t>
            </a:r>
          </a:p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S: Superficie</a:t>
            </a:r>
          </a:p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CL: Coeficiente de Sustentación</a:t>
            </a:r>
          </a:p>
          <a:p>
            <a:pPr>
              <a:spcBef>
                <a:spcPct val="50000"/>
              </a:spcBef>
            </a:pPr>
            <a:r>
              <a:rPr lang="el-GR" sz="1800" b="0" i="1" dirty="0">
                <a:solidFill>
                  <a:schemeClr val="tx1"/>
                </a:solidFill>
              </a:rPr>
              <a:t>α</a:t>
            </a:r>
            <a:r>
              <a:rPr lang="es-AR" sz="1800" b="0" i="1" dirty="0">
                <a:solidFill>
                  <a:schemeClr val="tx1"/>
                </a:solidFill>
              </a:rPr>
              <a:t>: </a:t>
            </a:r>
            <a:r>
              <a:rPr lang="es-AR" sz="1800" b="0" i="1" dirty="0" smtClean="0">
                <a:solidFill>
                  <a:schemeClr val="tx1"/>
                </a:solidFill>
              </a:rPr>
              <a:t>Ángulo de ataque</a:t>
            </a:r>
            <a:endParaRPr lang="es-AR" sz="1800" b="0" i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V: Velocidad</a:t>
            </a:r>
            <a:endParaRPr lang="es-ES" sz="18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 rot="164302">
            <a:off x="1513744" y="1970340"/>
            <a:ext cx="1911627" cy="290391"/>
          </a:xfrm>
          <a:prstGeom prst="rect">
            <a:avLst/>
          </a:prstGeom>
        </p:spPr>
      </p:pic>
      <p:pic>
        <p:nvPicPr>
          <p:cNvPr id="15362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Ángulo de ataque y Sustentación</a:t>
            </a:r>
            <a:endParaRPr lang="es-ES" sz="24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932255" y="2116435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Up Arrow 52"/>
          <p:cNvSpPr/>
          <p:nvPr/>
        </p:nvSpPr>
        <p:spPr bwMode="auto">
          <a:xfrm>
            <a:off x="1971402" y="1851648"/>
            <a:ext cx="177438" cy="29262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378275" y="2205589"/>
            <a:ext cx="713665" cy="148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662940" y="2087868"/>
            <a:ext cx="3931920" cy="14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 rot="647067">
            <a:off x="1483264" y="3517212"/>
            <a:ext cx="1911627" cy="2903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 flipV="1">
            <a:off x="930350" y="3539482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Up Arrow 32"/>
          <p:cNvSpPr/>
          <p:nvPr/>
        </p:nvSpPr>
        <p:spPr bwMode="auto">
          <a:xfrm>
            <a:off x="1959971" y="2952750"/>
            <a:ext cx="183153" cy="66219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344672" y="3874593"/>
            <a:ext cx="632016" cy="1782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666750" y="3371850"/>
            <a:ext cx="3750945" cy="683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37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 rot="1292830">
            <a:off x="1521364" y="5232896"/>
            <a:ext cx="1911627" cy="29039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006550" y="5121816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Up Arrow 40"/>
          <p:cNvSpPr/>
          <p:nvPr/>
        </p:nvSpPr>
        <p:spPr bwMode="auto">
          <a:xfrm>
            <a:off x="1950446" y="4306485"/>
            <a:ext cx="183153" cy="957468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3328745" y="5753895"/>
            <a:ext cx="528880" cy="295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762000" y="4763684"/>
            <a:ext cx="3419475" cy="1333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" name="Picture 71" descr="Curva C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893" y="1249241"/>
            <a:ext cx="2857500" cy="478155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160054" y="295125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L2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V="1">
            <a:off x="6572250" y="3911600"/>
            <a:ext cx="6350" cy="9366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5892800" y="3909060"/>
            <a:ext cx="690880" cy="15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882640" y="4846320"/>
            <a:ext cx="2468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6431280" y="1318260"/>
            <a:ext cx="7620" cy="43662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7115175" y="2914650"/>
            <a:ext cx="28575" cy="19240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5883275" y="2390775"/>
            <a:ext cx="1641475" cy="63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5876925" y="2943226"/>
            <a:ext cx="1257300" cy="95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7524750" y="2400300"/>
            <a:ext cx="9525" cy="24479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442987" y="2149091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01101" y="4914063"/>
            <a:ext cx="4379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1216" y="3448119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a2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9102" y="493583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a3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96340" y="44534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L3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52797" y="15651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83825" y="22545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L3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91081" y="279885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L2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83823" y="377857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87323" y="4906809"/>
            <a:ext cx="466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a2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315489" y="4914069"/>
            <a:ext cx="466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a3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16625" y="2327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1310" y="372777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18225" y="536062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3" grpId="0" animBg="1"/>
      <p:bldP spid="41" grpId="0" animBg="1"/>
      <p:bldP spid="74" grpId="0"/>
      <p:bldP spid="97" grpId="0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La pérdida</a:t>
            </a:r>
            <a:endParaRPr lang="es-ES" sz="2400"/>
          </a:p>
        </p:txBody>
      </p:sp>
      <p:pic>
        <p:nvPicPr>
          <p:cNvPr id="23557" name="Picture 9" descr="TH14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1425" y="1670050"/>
            <a:ext cx="41211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Sustentación</a:t>
            </a:r>
            <a:endParaRPr lang="es-ES" sz="240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89120307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Resumen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Conceptos previos y nociones generales.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Por qué vuela y como se controla un avión.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El vuelo planeado. Planeo recto y vuelo curvo.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erfiles.jpg"/>
          <p:cNvPicPr>
            <a:picLocks noChangeAspect="1"/>
          </p:cNvPicPr>
          <p:nvPr/>
        </p:nvPicPr>
        <p:blipFill>
          <a:blip r:embed="rId3" cstate="print"/>
          <a:srcRect l="813" t="37799" r="2898" b="43301"/>
          <a:stretch>
            <a:fillRect/>
          </a:stretch>
        </p:blipFill>
        <p:spPr>
          <a:xfrm rot="164302">
            <a:off x="1513744" y="1970340"/>
            <a:ext cx="1911627" cy="290391"/>
          </a:xfrm>
          <a:prstGeom prst="rect">
            <a:avLst/>
          </a:prstGeom>
        </p:spPr>
      </p:pic>
      <p:pic>
        <p:nvPicPr>
          <p:cNvPr id="15362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538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38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El </a:t>
            </a:r>
            <a:r>
              <a:rPr lang="es-AR" sz="2400" dirty="0" err="1" smtClean="0"/>
              <a:t>Flap</a:t>
            </a:r>
            <a:endParaRPr lang="es-AR" sz="2400" dirty="0" smtClean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932255" y="2116435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Up Arrow 52"/>
          <p:cNvSpPr/>
          <p:nvPr/>
        </p:nvSpPr>
        <p:spPr bwMode="auto">
          <a:xfrm>
            <a:off x="1971402" y="1434906"/>
            <a:ext cx="166887" cy="709366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 flipV="1">
            <a:off x="662940" y="2087868"/>
            <a:ext cx="3931920" cy="14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" name="Picture 71" descr="Curva C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893" y="1249241"/>
            <a:ext cx="2857500" cy="4781550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 bwMode="auto">
          <a:xfrm>
            <a:off x="5882640" y="4846320"/>
            <a:ext cx="2468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6431280" y="1318260"/>
            <a:ext cx="7620" cy="43662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Freeform 45"/>
          <p:cNvSpPr/>
          <p:nvPr/>
        </p:nvSpPr>
        <p:spPr bwMode="auto">
          <a:xfrm>
            <a:off x="6026150" y="1868383"/>
            <a:ext cx="2030413" cy="2496608"/>
          </a:xfrm>
          <a:custGeom>
            <a:avLst/>
            <a:gdLst>
              <a:gd name="connsiteX0" fmla="*/ 0 w 2025650"/>
              <a:gd name="connsiteY0" fmla="*/ 2511425 h 2511425"/>
              <a:gd name="connsiteX1" fmla="*/ 1022350 w 2025650"/>
              <a:gd name="connsiteY1" fmla="*/ 765175 h 2511425"/>
              <a:gd name="connsiteX2" fmla="*/ 1270000 w 2025650"/>
              <a:gd name="connsiteY2" fmla="*/ 384175 h 2511425"/>
              <a:gd name="connsiteX3" fmla="*/ 1504950 w 2025650"/>
              <a:gd name="connsiteY3" fmla="*/ 117475 h 2511425"/>
              <a:gd name="connsiteX4" fmla="*/ 1676400 w 2025650"/>
              <a:gd name="connsiteY4" fmla="*/ 28575 h 2511425"/>
              <a:gd name="connsiteX5" fmla="*/ 1847850 w 2025650"/>
              <a:gd name="connsiteY5" fmla="*/ 34925 h 2511425"/>
              <a:gd name="connsiteX6" fmla="*/ 2025650 w 2025650"/>
              <a:gd name="connsiteY6" fmla="*/ 238125 h 2511425"/>
              <a:gd name="connsiteX0" fmla="*/ 0 w 2025650"/>
              <a:gd name="connsiteY0" fmla="*/ 2496608 h 2496608"/>
              <a:gd name="connsiteX1" fmla="*/ 1022350 w 2025650"/>
              <a:gd name="connsiteY1" fmla="*/ 750358 h 2496608"/>
              <a:gd name="connsiteX2" fmla="*/ 1270000 w 2025650"/>
              <a:gd name="connsiteY2" fmla="*/ 369358 h 2496608"/>
              <a:gd name="connsiteX3" fmla="*/ 1504950 w 2025650"/>
              <a:gd name="connsiteY3" fmla="*/ 102658 h 2496608"/>
              <a:gd name="connsiteX4" fmla="*/ 1676400 w 2025650"/>
              <a:gd name="connsiteY4" fmla="*/ 13758 h 2496608"/>
              <a:gd name="connsiteX5" fmla="*/ 1847850 w 2025650"/>
              <a:gd name="connsiteY5" fmla="*/ 20108 h 2496608"/>
              <a:gd name="connsiteX6" fmla="*/ 1965325 w 2025650"/>
              <a:gd name="connsiteY6" fmla="*/ 105039 h 2496608"/>
              <a:gd name="connsiteX7" fmla="*/ 2025650 w 2025650"/>
              <a:gd name="connsiteY7" fmla="*/ 223308 h 2496608"/>
              <a:gd name="connsiteX0" fmla="*/ 0 w 2030413"/>
              <a:gd name="connsiteY0" fmla="*/ 2496608 h 2496608"/>
              <a:gd name="connsiteX1" fmla="*/ 1022350 w 2030413"/>
              <a:gd name="connsiteY1" fmla="*/ 750358 h 2496608"/>
              <a:gd name="connsiteX2" fmla="*/ 1270000 w 2030413"/>
              <a:gd name="connsiteY2" fmla="*/ 369358 h 2496608"/>
              <a:gd name="connsiteX3" fmla="*/ 1504950 w 2030413"/>
              <a:gd name="connsiteY3" fmla="*/ 102658 h 2496608"/>
              <a:gd name="connsiteX4" fmla="*/ 1676400 w 2030413"/>
              <a:gd name="connsiteY4" fmla="*/ 13758 h 2496608"/>
              <a:gd name="connsiteX5" fmla="*/ 1847850 w 2030413"/>
              <a:gd name="connsiteY5" fmla="*/ 20108 h 2496608"/>
              <a:gd name="connsiteX6" fmla="*/ 1965325 w 2030413"/>
              <a:gd name="connsiteY6" fmla="*/ 105039 h 2496608"/>
              <a:gd name="connsiteX7" fmla="*/ 2030413 w 2030413"/>
              <a:gd name="connsiteY7" fmla="*/ 220927 h 249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413" h="2496608">
                <a:moveTo>
                  <a:pt x="0" y="2496608"/>
                </a:moveTo>
                <a:lnTo>
                  <a:pt x="1022350" y="750358"/>
                </a:lnTo>
                <a:cubicBezTo>
                  <a:pt x="1234017" y="395816"/>
                  <a:pt x="1189567" y="477308"/>
                  <a:pt x="1270000" y="369358"/>
                </a:cubicBezTo>
                <a:cubicBezTo>
                  <a:pt x="1350433" y="261408"/>
                  <a:pt x="1437217" y="161925"/>
                  <a:pt x="1504950" y="102658"/>
                </a:cubicBezTo>
                <a:cubicBezTo>
                  <a:pt x="1572683" y="43391"/>
                  <a:pt x="1619250" y="27516"/>
                  <a:pt x="1676400" y="13758"/>
                </a:cubicBezTo>
                <a:cubicBezTo>
                  <a:pt x="1733550" y="0"/>
                  <a:pt x="1799696" y="4895"/>
                  <a:pt x="1847850" y="20108"/>
                </a:cubicBezTo>
                <a:cubicBezTo>
                  <a:pt x="1896004" y="35321"/>
                  <a:pt x="1934898" y="71569"/>
                  <a:pt x="1965325" y="105039"/>
                </a:cubicBezTo>
                <a:cubicBezTo>
                  <a:pt x="1995752" y="138509"/>
                  <a:pt x="2016787" y="203597"/>
                  <a:pt x="2030413" y="22092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026150" y="2721823"/>
            <a:ext cx="2030413" cy="2496608"/>
          </a:xfrm>
          <a:custGeom>
            <a:avLst/>
            <a:gdLst>
              <a:gd name="connsiteX0" fmla="*/ 0 w 2025650"/>
              <a:gd name="connsiteY0" fmla="*/ 2511425 h 2511425"/>
              <a:gd name="connsiteX1" fmla="*/ 1022350 w 2025650"/>
              <a:gd name="connsiteY1" fmla="*/ 765175 h 2511425"/>
              <a:gd name="connsiteX2" fmla="*/ 1270000 w 2025650"/>
              <a:gd name="connsiteY2" fmla="*/ 384175 h 2511425"/>
              <a:gd name="connsiteX3" fmla="*/ 1504950 w 2025650"/>
              <a:gd name="connsiteY3" fmla="*/ 117475 h 2511425"/>
              <a:gd name="connsiteX4" fmla="*/ 1676400 w 2025650"/>
              <a:gd name="connsiteY4" fmla="*/ 28575 h 2511425"/>
              <a:gd name="connsiteX5" fmla="*/ 1847850 w 2025650"/>
              <a:gd name="connsiteY5" fmla="*/ 34925 h 2511425"/>
              <a:gd name="connsiteX6" fmla="*/ 2025650 w 2025650"/>
              <a:gd name="connsiteY6" fmla="*/ 238125 h 2511425"/>
              <a:gd name="connsiteX0" fmla="*/ 0 w 2025650"/>
              <a:gd name="connsiteY0" fmla="*/ 2496608 h 2496608"/>
              <a:gd name="connsiteX1" fmla="*/ 1022350 w 2025650"/>
              <a:gd name="connsiteY1" fmla="*/ 750358 h 2496608"/>
              <a:gd name="connsiteX2" fmla="*/ 1270000 w 2025650"/>
              <a:gd name="connsiteY2" fmla="*/ 369358 h 2496608"/>
              <a:gd name="connsiteX3" fmla="*/ 1504950 w 2025650"/>
              <a:gd name="connsiteY3" fmla="*/ 102658 h 2496608"/>
              <a:gd name="connsiteX4" fmla="*/ 1676400 w 2025650"/>
              <a:gd name="connsiteY4" fmla="*/ 13758 h 2496608"/>
              <a:gd name="connsiteX5" fmla="*/ 1847850 w 2025650"/>
              <a:gd name="connsiteY5" fmla="*/ 20108 h 2496608"/>
              <a:gd name="connsiteX6" fmla="*/ 1965325 w 2025650"/>
              <a:gd name="connsiteY6" fmla="*/ 105039 h 2496608"/>
              <a:gd name="connsiteX7" fmla="*/ 2025650 w 2025650"/>
              <a:gd name="connsiteY7" fmla="*/ 223308 h 2496608"/>
              <a:gd name="connsiteX0" fmla="*/ 0 w 2030413"/>
              <a:gd name="connsiteY0" fmla="*/ 2496608 h 2496608"/>
              <a:gd name="connsiteX1" fmla="*/ 1022350 w 2030413"/>
              <a:gd name="connsiteY1" fmla="*/ 750358 h 2496608"/>
              <a:gd name="connsiteX2" fmla="*/ 1270000 w 2030413"/>
              <a:gd name="connsiteY2" fmla="*/ 369358 h 2496608"/>
              <a:gd name="connsiteX3" fmla="*/ 1504950 w 2030413"/>
              <a:gd name="connsiteY3" fmla="*/ 102658 h 2496608"/>
              <a:gd name="connsiteX4" fmla="*/ 1676400 w 2030413"/>
              <a:gd name="connsiteY4" fmla="*/ 13758 h 2496608"/>
              <a:gd name="connsiteX5" fmla="*/ 1847850 w 2030413"/>
              <a:gd name="connsiteY5" fmla="*/ 20108 h 2496608"/>
              <a:gd name="connsiteX6" fmla="*/ 1965325 w 2030413"/>
              <a:gd name="connsiteY6" fmla="*/ 105039 h 2496608"/>
              <a:gd name="connsiteX7" fmla="*/ 2030413 w 2030413"/>
              <a:gd name="connsiteY7" fmla="*/ 220927 h 249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413" h="2496608">
                <a:moveTo>
                  <a:pt x="0" y="2496608"/>
                </a:moveTo>
                <a:lnTo>
                  <a:pt x="1022350" y="750358"/>
                </a:lnTo>
                <a:cubicBezTo>
                  <a:pt x="1234017" y="395816"/>
                  <a:pt x="1189567" y="477308"/>
                  <a:pt x="1270000" y="369358"/>
                </a:cubicBezTo>
                <a:cubicBezTo>
                  <a:pt x="1350433" y="261408"/>
                  <a:pt x="1437217" y="161925"/>
                  <a:pt x="1504950" y="102658"/>
                </a:cubicBezTo>
                <a:cubicBezTo>
                  <a:pt x="1572683" y="43391"/>
                  <a:pt x="1619250" y="27516"/>
                  <a:pt x="1676400" y="13758"/>
                </a:cubicBezTo>
                <a:cubicBezTo>
                  <a:pt x="1733550" y="0"/>
                  <a:pt x="1799696" y="4895"/>
                  <a:pt x="1847850" y="20108"/>
                </a:cubicBezTo>
                <a:cubicBezTo>
                  <a:pt x="1896004" y="35321"/>
                  <a:pt x="1934898" y="71569"/>
                  <a:pt x="1965325" y="105039"/>
                </a:cubicBezTo>
                <a:cubicBezTo>
                  <a:pt x="1995752" y="138509"/>
                  <a:pt x="2016787" y="203597"/>
                  <a:pt x="2030413" y="220927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987" y="2149091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2797" y="15651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38585" y="1662857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=0º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24239" y="232325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=0º</a:t>
            </a:r>
            <a:endParaRPr lang="es-AR" sz="1400" b="0" dirty="0">
              <a:solidFill>
                <a:schemeClr val="tx1"/>
              </a:solidFill>
            </a:endParaRPr>
          </a:p>
        </p:txBody>
      </p:sp>
      <p:pic>
        <p:nvPicPr>
          <p:cNvPr id="55" name="Picture 54" descr="Perfiles.jpg"/>
          <p:cNvPicPr>
            <a:picLocks noChangeAspect="1"/>
          </p:cNvPicPr>
          <p:nvPr/>
        </p:nvPicPr>
        <p:blipFill>
          <a:blip r:embed="rId3" cstate="print"/>
          <a:srcRect l="813" t="37799" r="22314" b="43916"/>
          <a:stretch>
            <a:fillRect/>
          </a:stretch>
        </p:blipFill>
        <p:spPr>
          <a:xfrm rot="164302">
            <a:off x="1524666" y="3508511"/>
            <a:ext cx="1526153" cy="280947"/>
          </a:xfrm>
          <a:prstGeom prst="rect">
            <a:avLst/>
          </a:prstGeom>
        </p:spPr>
      </p:pic>
      <p:pic>
        <p:nvPicPr>
          <p:cNvPr id="56" name="Picture 55" descr="Perfiles.jpg"/>
          <p:cNvPicPr>
            <a:picLocks noChangeAspect="1"/>
          </p:cNvPicPr>
          <p:nvPr/>
        </p:nvPicPr>
        <p:blipFill>
          <a:blip r:embed="rId3" cstate="print"/>
          <a:srcRect l="71898" t="37799" r="2898" b="44551"/>
          <a:stretch>
            <a:fillRect/>
          </a:stretch>
        </p:blipFill>
        <p:spPr>
          <a:xfrm rot="1358734">
            <a:off x="2937987" y="3642887"/>
            <a:ext cx="500372" cy="271184"/>
          </a:xfrm>
          <a:prstGeom prst="rect">
            <a:avLst/>
          </a:prstGeom>
        </p:spPr>
      </p:pic>
      <p:pic>
        <p:nvPicPr>
          <p:cNvPr id="57" name="Picture 56" descr="Perfiles.jpg"/>
          <p:cNvPicPr>
            <a:picLocks noChangeAspect="1"/>
          </p:cNvPicPr>
          <p:nvPr/>
        </p:nvPicPr>
        <p:blipFill>
          <a:blip r:embed="rId3" cstate="print"/>
          <a:srcRect l="813" t="37799" r="22314" b="43916"/>
          <a:stretch>
            <a:fillRect/>
          </a:stretch>
        </p:blipFill>
        <p:spPr>
          <a:xfrm rot="164302">
            <a:off x="1530286" y="5173291"/>
            <a:ext cx="1526153" cy="280947"/>
          </a:xfrm>
          <a:prstGeom prst="rect">
            <a:avLst/>
          </a:prstGeom>
        </p:spPr>
      </p:pic>
      <p:pic>
        <p:nvPicPr>
          <p:cNvPr id="58" name="Picture 57" descr="Perfiles.jpg"/>
          <p:cNvPicPr>
            <a:picLocks noChangeAspect="1"/>
          </p:cNvPicPr>
          <p:nvPr/>
        </p:nvPicPr>
        <p:blipFill>
          <a:blip r:embed="rId3" cstate="print"/>
          <a:srcRect l="71898" t="37799" r="2898" b="44551"/>
          <a:stretch>
            <a:fillRect/>
          </a:stretch>
        </p:blipFill>
        <p:spPr>
          <a:xfrm rot="20464521">
            <a:off x="2943607" y="5124787"/>
            <a:ext cx="500372" cy="271184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 bwMode="auto">
          <a:xfrm flipV="1">
            <a:off x="960830" y="3651425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Up Arrow 59"/>
          <p:cNvSpPr/>
          <p:nvPr/>
        </p:nvSpPr>
        <p:spPr bwMode="auto">
          <a:xfrm>
            <a:off x="1999977" y="2588456"/>
            <a:ext cx="166448" cy="1090806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 flipV="1">
            <a:off x="691515" y="3622858"/>
            <a:ext cx="3931920" cy="14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71562" y="3684081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81372" y="28891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L2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84612" y="3338525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=positivo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969625" y="5313031"/>
            <a:ext cx="622746" cy="226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Up Arrow 65"/>
          <p:cNvSpPr/>
          <p:nvPr/>
        </p:nvSpPr>
        <p:spPr bwMode="auto">
          <a:xfrm>
            <a:off x="2008772" y="5048244"/>
            <a:ext cx="177438" cy="292623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H="1" flipV="1">
            <a:off x="700310" y="5284464"/>
            <a:ext cx="3931920" cy="14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80357" y="5345687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90167" y="476173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L3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69766" y="5055033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=Negativo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3377298" y="2183901"/>
            <a:ext cx="786739" cy="95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374957" y="4951833"/>
            <a:ext cx="676541" cy="2964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7922747" y="1521448"/>
            <a:ext cx="1018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=positivo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53158" y="3083211"/>
            <a:ext cx="11176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d</a:t>
            </a:r>
            <a:r>
              <a:rPr lang="es-AR" sz="1400" b="0" dirty="0" smtClean="0">
                <a:solidFill>
                  <a:schemeClr val="tx1"/>
                </a:solidFill>
              </a:rPr>
              <a:t>=Negativo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5888831" y="3958431"/>
            <a:ext cx="645319" cy="39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498340" y="37930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L1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 flipV="1">
            <a:off x="5875337" y="3537824"/>
            <a:ext cx="657773" cy="38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6529388" y="3952876"/>
            <a:ext cx="0" cy="904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497886" y="33172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L2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92167" y="42464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L3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3355526" y="3889330"/>
            <a:ext cx="722988" cy="4068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1042456" y="554931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20686" y="39019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 flipV="1">
            <a:off x="6520180" y="3528060"/>
            <a:ext cx="15876" cy="13223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998914" y="234165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</a:t>
            </a:r>
            <a:endParaRPr lang="es-AR" sz="1400" b="0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 flipH="1" flipV="1">
            <a:off x="6534151" y="4357688"/>
            <a:ext cx="1" cy="485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5889625" y="4365625"/>
            <a:ext cx="66119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6415162" y="4890581"/>
            <a:ext cx="4379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1</a:t>
            </a:r>
            <a:endParaRPr lang="es-AR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6" grpId="0" animBg="1"/>
      <p:bldP spid="48" grpId="0" animBg="1"/>
      <p:bldP spid="49" grpId="0"/>
      <p:bldP spid="50" grpId="0"/>
      <p:bldP spid="52" grpId="0"/>
      <p:bldP spid="54" grpId="0"/>
      <p:bldP spid="60" grpId="0" animBg="1"/>
      <p:bldP spid="62" grpId="0"/>
      <p:bldP spid="63" grpId="0"/>
      <p:bldP spid="64" grpId="0"/>
      <p:bldP spid="66" grpId="0" animBg="1"/>
      <p:bldP spid="68" grpId="0"/>
      <p:bldP spid="69" grpId="0"/>
      <p:bldP spid="70" grpId="0"/>
      <p:bldP spid="85" grpId="0" animBg="1"/>
      <p:bldP spid="91" grpId="0" animBg="1"/>
      <p:bldP spid="94" grpId="0"/>
      <p:bldP spid="98" grpId="0"/>
      <p:bldP spid="99" grpId="0"/>
      <p:bldP spid="102" grpId="0"/>
      <p:bldP spid="103" grpId="0"/>
      <p:bldP spid="104" grpId="0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Controles </a:t>
            </a:r>
            <a:endParaRPr lang="es-ES" sz="2400" dirty="0"/>
          </a:p>
        </p:txBody>
      </p:sp>
      <p:pic>
        <p:nvPicPr>
          <p:cNvPr id="9" name="Picture 8" descr="Glaser_Dirks_DG_500_glider_dra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7524328" cy="18258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987824" y="2852936"/>
            <a:ext cx="5472608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403648" y="2852936"/>
            <a:ext cx="7344816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508104" y="1916832"/>
            <a:ext cx="0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urved Left Arrow 24"/>
          <p:cNvSpPr/>
          <p:nvPr/>
        </p:nvSpPr>
        <p:spPr bwMode="auto">
          <a:xfrm>
            <a:off x="5220072" y="4509120"/>
            <a:ext cx="576064" cy="288032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urved Down Arrow 27"/>
          <p:cNvSpPr/>
          <p:nvPr/>
        </p:nvSpPr>
        <p:spPr bwMode="auto">
          <a:xfrm>
            <a:off x="2195736" y="4077072"/>
            <a:ext cx="288000" cy="576000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urved Down Arrow 29"/>
          <p:cNvSpPr/>
          <p:nvPr/>
        </p:nvSpPr>
        <p:spPr bwMode="auto">
          <a:xfrm>
            <a:off x="3491880" y="2708920"/>
            <a:ext cx="288000" cy="576000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Up Arrow 31"/>
          <p:cNvSpPr/>
          <p:nvPr/>
        </p:nvSpPr>
        <p:spPr bwMode="auto">
          <a:xfrm rot="4680000">
            <a:off x="8074462" y="3299094"/>
            <a:ext cx="216024" cy="108012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Up Arrow 30"/>
          <p:cNvSpPr/>
          <p:nvPr/>
        </p:nvSpPr>
        <p:spPr bwMode="auto">
          <a:xfrm>
            <a:off x="1320370" y="2859895"/>
            <a:ext cx="216024" cy="1152128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24928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s-A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45091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0112" y="17008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20" name="Up Arrow 19"/>
          <p:cNvSpPr/>
          <p:nvPr/>
        </p:nvSpPr>
        <p:spPr bwMode="auto">
          <a:xfrm rot="15480000">
            <a:off x="7031109" y="3521833"/>
            <a:ext cx="216024" cy="108012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7550013" y="1661797"/>
            <a:ext cx="216024" cy="1152128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533602" y="2695920"/>
            <a:ext cx="216024" cy="720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 rot="10800000">
            <a:off x="7534432" y="3413406"/>
            <a:ext cx="216024" cy="720000"/>
          </a:xfrm>
          <a:prstGeom prst="up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 rot="10800000">
            <a:off x="7550013" y="2812964"/>
            <a:ext cx="216024" cy="1152128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Up Arrow 26"/>
          <p:cNvSpPr/>
          <p:nvPr/>
        </p:nvSpPr>
        <p:spPr bwMode="auto">
          <a:xfrm rot="10800000">
            <a:off x="1320370" y="4021945"/>
            <a:ext cx="216024" cy="1152128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1" grpId="0" animBg="1"/>
      <p:bldP spid="31" grpId="1" animBg="1"/>
      <p:bldP spid="31" grpId="2" animBg="1"/>
      <p:bldP spid="31" grpId="3" animBg="1"/>
      <p:bldP spid="20" grpId="0" animBg="1"/>
      <p:bldP spid="20" grpId="1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Resumen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3">
                    <a:lumMod val="65000"/>
                  </a:schemeClr>
                </a:solidFill>
              </a:rPr>
              <a:t>Conceptos previos y nociones generales.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accent3">
                    <a:lumMod val="65000"/>
                  </a:schemeClr>
                </a:solidFill>
              </a:rPr>
              <a:t>Por qué vuela y como se controla un avión.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El vuelo planeado. Planeo recto y vuelo curvo.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101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02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Vuelo Planeado</a:t>
            </a:r>
            <a:endParaRPr lang="es-ES"/>
          </a:p>
        </p:txBody>
      </p:sp>
      <p:pic>
        <p:nvPicPr>
          <p:cNvPr id="3078" name="Picture 12" descr="ASW-20-sketch"/>
          <p:cNvPicPr>
            <a:picLocks noChangeAspect="1" noChangeArrowheads="1"/>
          </p:cNvPicPr>
          <p:nvPr/>
        </p:nvPicPr>
        <p:blipFill>
          <a:blip r:embed="rId5" cstate="print"/>
          <a:srcRect l="35234" t="41649" r="3203" b="34988"/>
          <a:stretch>
            <a:fillRect/>
          </a:stretch>
        </p:blipFill>
        <p:spPr bwMode="auto">
          <a:xfrm>
            <a:off x="2987675" y="3573463"/>
            <a:ext cx="36004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14"/>
          <p:cNvSpPr>
            <a:spLocks noChangeArrowheads="1"/>
          </p:cNvSpPr>
          <p:nvPr/>
        </p:nvSpPr>
        <p:spPr bwMode="auto">
          <a:xfrm flipH="1">
            <a:off x="827088" y="4725988"/>
            <a:ext cx="7273925" cy="12954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grpSp>
        <p:nvGrpSpPr>
          <p:cNvPr id="3080" name="Group 17"/>
          <p:cNvGrpSpPr>
            <a:grpSpLocks/>
          </p:cNvGrpSpPr>
          <p:nvPr/>
        </p:nvGrpSpPr>
        <p:grpSpPr bwMode="auto">
          <a:xfrm>
            <a:off x="611188" y="2565400"/>
            <a:ext cx="7197725" cy="3311525"/>
            <a:chOff x="476" y="2568"/>
            <a:chExt cx="4534" cy="1134"/>
          </a:xfrm>
        </p:grpSpPr>
        <p:sp>
          <p:nvSpPr>
            <p:cNvPr id="3099" name="Line 15"/>
            <p:cNvSpPr>
              <a:spLocks noChangeShapeType="1"/>
            </p:cNvSpPr>
            <p:nvPr/>
          </p:nvSpPr>
          <p:spPr bwMode="auto">
            <a:xfrm>
              <a:off x="476" y="3113"/>
              <a:ext cx="45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00" name="Line 16"/>
            <p:cNvSpPr>
              <a:spLocks noChangeShapeType="1"/>
            </p:cNvSpPr>
            <p:nvPr/>
          </p:nvSpPr>
          <p:spPr bwMode="auto">
            <a:xfrm flipV="1">
              <a:off x="2744" y="2568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3081" name="Group 18"/>
          <p:cNvGrpSpPr>
            <a:grpSpLocks/>
          </p:cNvGrpSpPr>
          <p:nvPr/>
        </p:nvGrpSpPr>
        <p:grpSpPr bwMode="auto">
          <a:xfrm rot="-618137">
            <a:off x="619125" y="2563813"/>
            <a:ext cx="7197725" cy="3311525"/>
            <a:chOff x="476" y="2568"/>
            <a:chExt cx="4534" cy="1134"/>
          </a:xfrm>
        </p:grpSpPr>
        <p:sp>
          <p:nvSpPr>
            <p:cNvPr id="3097" name="Line 19"/>
            <p:cNvSpPr>
              <a:spLocks noChangeShapeType="1"/>
            </p:cNvSpPr>
            <p:nvPr/>
          </p:nvSpPr>
          <p:spPr bwMode="auto">
            <a:xfrm>
              <a:off x="476" y="3113"/>
              <a:ext cx="453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98" name="Line 20"/>
            <p:cNvSpPr>
              <a:spLocks noChangeShapeType="1"/>
            </p:cNvSpPr>
            <p:nvPr/>
          </p:nvSpPr>
          <p:spPr bwMode="auto">
            <a:xfrm flipV="1">
              <a:off x="2744" y="2568"/>
              <a:ext cx="0" cy="113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082" name="AutoShape 21"/>
          <p:cNvSpPr>
            <a:spLocks noChangeArrowheads="1"/>
          </p:cNvSpPr>
          <p:nvPr/>
        </p:nvSpPr>
        <p:spPr bwMode="auto">
          <a:xfrm>
            <a:off x="4173538" y="4149725"/>
            <a:ext cx="73025" cy="1079500"/>
          </a:xfrm>
          <a:prstGeom prst="downArrow">
            <a:avLst>
              <a:gd name="adj1" fmla="val 50000"/>
              <a:gd name="adj2" fmla="val 369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3" name="AutoShape 24"/>
          <p:cNvSpPr>
            <a:spLocks noChangeArrowheads="1"/>
          </p:cNvSpPr>
          <p:nvPr/>
        </p:nvSpPr>
        <p:spPr bwMode="auto">
          <a:xfrm flipV="1">
            <a:off x="4173538" y="3068638"/>
            <a:ext cx="73025" cy="1081087"/>
          </a:xfrm>
          <a:prstGeom prst="downArrow">
            <a:avLst>
              <a:gd name="adj1" fmla="val 50000"/>
              <a:gd name="adj2" fmla="val 37010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4" name="AutoShape 26"/>
          <p:cNvSpPr>
            <a:spLocks noChangeArrowheads="1"/>
          </p:cNvSpPr>
          <p:nvPr/>
        </p:nvSpPr>
        <p:spPr bwMode="auto">
          <a:xfrm rot="-6011689">
            <a:off x="4391819" y="3896519"/>
            <a:ext cx="69850" cy="430212"/>
          </a:xfrm>
          <a:prstGeom prst="downArrow">
            <a:avLst>
              <a:gd name="adj1" fmla="val 50000"/>
              <a:gd name="adj2" fmla="val 15397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5" name="AutoShape 27"/>
          <p:cNvSpPr>
            <a:spLocks noChangeArrowheads="1"/>
          </p:cNvSpPr>
          <p:nvPr/>
        </p:nvSpPr>
        <p:spPr bwMode="auto">
          <a:xfrm rot="4818995">
            <a:off x="3960019" y="3969544"/>
            <a:ext cx="69850" cy="430212"/>
          </a:xfrm>
          <a:prstGeom prst="downArrow">
            <a:avLst>
              <a:gd name="adj1" fmla="val 50000"/>
              <a:gd name="adj2" fmla="val 153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6" name="AutoShape 31"/>
          <p:cNvSpPr>
            <a:spLocks noChangeArrowheads="1"/>
          </p:cNvSpPr>
          <p:nvPr/>
        </p:nvSpPr>
        <p:spPr bwMode="auto">
          <a:xfrm rot="-629152" flipH="1" flipV="1">
            <a:off x="4068763" y="3068638"/>
            <a:ext cx="71437" cy="1081087"/>
          </a:xfrm>
          <a:prstGeom prst="downArrow">
            <a:avLst>
              <a:gd name="adj1" fmla="val 50000"/>
              <a:gd name="adj2" fmla="val 37833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7" name="AutoShape 32"/>
          <p:cNvSpPr>
            <a:spLocks noChangeArrowheads="1"/>
          </p:cNvSpPr>
          <p:nvPr/>
        </p:nvSpPr>
        <p:spPr bwMode="auto">
          <a:xfrm rot="10181300" flipH="1" flipV="1">
            <a:off x="4264025" y="4138613"/>
            <a:ext cx="71438" cy="1081087"/>
          </a:xfrm>
          <a:prstGeom prst="downArrow">
            <a:avLst>
              <a:gd name="adj1" fmla="val 50000"/>
              <a:gd name="adj2" fmla="val 378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s-AR"/>
          </a:p>
        </p:txBody>
      </p:sp>
      <p:sp>
        <p:nvSpPr>
          <p:cNvPr id="3088" name="Text Box 33"/>
          <p:cNvSpPr txBox="1">
            <a:spLocks noChangeArrowheads="1"/>
          </p:cNvSpPr>
          <p:nvPr/>
        </p:nvSpPr>
        <p:spPr bwMode="auto">
          <a:xfrm>
            <a:off x="4572000" y="60975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d</a:t>
            </a:r>
            <a:endParaRPr lang="es-ES" sz="1400"/>
          </a:p>
        </p:txBody>
      </p:sp>
      <p:sp>
        <p:nvSpPr>
          <p:cNvPr id="3089" name="Text Box 34"/>
          <p:cNvSpPr txBox="1">
            <a:spLocks noChangeArrowheads="1"/>
          </p:cNvSpPr>
          <p:nvPr/>
        </p:nvSpPr>
        <p:spPr bwMode="auto">
          <a:xfrm>
            <a:off x="8243888" y="523398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h</a:t>
            </a:r>
            <a:endParaRPr lang="es-ES" sz="1400"/>
          </a:p>
        </p:txBody>
      </p:sp>
      <p:sp>
        <p:nvSpPr>
          <p:cNvPr id="3090" name="Text Box 36"/>
          <p:cNvSpPr txBox="1">
            <a:spLocks noChangeArrowheads="1"/>
          </p:cNvSpPr>
          <p:nvPr/>
        </p:nvSpPr>
        <p:spPr bwMode="auto">
          <a:xfrm>
            <a:off x="4427538" y="3789363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D</a:t>
            </a:r>
            <a:endParaRPr lang="es-ES" sz="1400"/>
          </a:p>
        </p:txBody>
      </p:sp>
      <p:sp>
        <p:nvSpPr>
          <p:cNvPr id="3091" name="Text Box 37"/>
          <p:cNvSpPr txBox="1">
            <a:spLocks noChangeArrowheads="1"/>
          </p:cNvSpPr>
          <p:nvPr/>
        </p:nvSpPr>
        <p:spPr bwMode="auto">
          <a:xfrm>
            <a:off x="3848100" y="3411538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 dirty="0"/>
              <a:t>L</a:t>
            </a:r>
            <a:endParaRPr lang="es-ES" dirty="0"/>
          </a:p>
        </p:txBody>
      </p:sp>
      <p:sp>
        <p:nvSpPr>
          <p:cNvPr id="3092" name="Text Box 38"/>
          <p:cNvSpPr txBox="1">
            <a:spLocks noChangeArrowheads="1"/>
          </p:cNvSpPr>
          <p:nvPr/>
        </p:nvSpPr>
        <p:spPr bwMode="auto">
          <a:xfrm>
            <a:off x="3924300" y="45085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P</a:t>
            </a:r>
            <a:endParaRPr lang="es-ES" sz="1400"/>
          </a:p>
        </p:txBody>
      </p:sp>
      <p:sp>
        <p:nvSpPr>
          <p:cNvPr id="3093" name="Text Box 39"/>
          <p:cNvSpPr txBox="1">
            <a:spLocks noChangeArrowheads="1"/>
          </p:cNvSpPr>
          <p:nvPr/>
        </p:nvSpPr>
        <p:spPr bwMode="auto">
          <a:xfrm>
            <a:off x="2389188" y="4132263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g</a:t>
            </a:r>
          </a:p>
        </p:txBody>
      </p:sp>
      <p:sp>
        <p:nvSpPr>
          <p:cNvPr id="3094" name="Text Box 40"/>
          <p:cNvSpPr txBox="1">
            <a:spLocks noChangeArrowheads="1"/>
          </p:cNvSpPr>
          <p:nvPr/>
        </p:nvSpPr>
        <p:spPr bwMode="auto">
          <a:xfrm>
            <a:off x="4187825" y="306863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R</a:t>
            </a:r>
            <a:endParaRPr lang="es-ES" sz="1400"/>
          </a:p>
        </p:txBody>
      </p:sp>
      <p:sp>
        <p:nvSpPr>
          <p:cNvPr id="3095" name="Text Box 41"/>
          <p:cNvSpPr txBox="1">
            <a:spLocks noChangeArrowheads="1"/>
          </p:cNvSpPr>
          <p:nvPr/>
        </p:nvSpPr>
        <p:spPr bwMode="auto">
          <a:xfrm>
            <a:off x="2411413" y="573405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g</a:t>
            </a:r>
          </a:p>
        </p:txBody>
      </p:sp>
      <p:sp>
        <p:nvSpPr>
          <p:cNvPr id="3096" name="Text Box 42"/>
          <p:cNvSpPr txBox="1">
            <a:spLocks noChangeArrowheads="1"/>
          </p:cNvSpPr>
          <p:nvPr/>
        </p:nvSpPr>
        <p:spPr bwMode="auto">
          <a:xfrm>
            <a:off x="3924300" y="2205038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g</a:t>
            </a:r>
          </a:p>
        </p:txBody>
      </p:sp>
      <p:graphicFrame>
        <p:nvGraphicFramePr>
          <p:cNvPr id="3074" name="Object 43"/>
          <p:cNvGraphicFramePr>
            <a:graphicFrameLocks noGrp="1" noChangeAspect="1"/>
          </p:cNvGraphicFramePr>
          <p:nvPr>
            <p:ph/>
          </p:nvPr>
        </p:nvGraphicFramePr>
        <p:xfrm>
          <a:off x="4787900" y="1484313"/>
          <a:ext cx="37433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Microsoft Equation 3.0" r:id="rId6" imgW="1384200" imgH="393480" progId="Equation.3">
                  <p:embed/>
                </p:oleObj>
              </mc:Choice>
              <mc:Fallback>
                <p:oleObj name="Microsoft Equation 3.0" r:id="rId6" imgW="1384200" imgH="393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84313"/>
                        <a:ext cx="3743325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1" animBg="1"/>
      <p:bldP spid="3082" grpId="1" animBg="1"/>
      <p:bldP spid="3083" grpId="1" animBg="1"/>
      <p:bldP spid="3084" grpId="0" animBg="1"/>
      <p:bldP spid="3085" grpId="0" animBg="1"/>
      <p:bldP spid="3086" grpId="1" animBg="1"/>
      <p:bldP spid="3087" grpId="1" animBg="1"/>
      <p:bldP spid="3088" grpId="1"/>
      <p:bldP spid="3089" grpId="1"/>
      <p:bldP spid="3090" grpId="1"/>
      <p:bldP spid="3091" grpId="1"/>
      <p:bldP spid="3092" grpId="1"/>
      <p:bldP spid="3093" grpId="1"/>
      <p:bldP spid="3094" grpId="1"/>
      <p:bldP spid="3095" grpId="1"/>
      <p:bldP spid="309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4104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105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Relación de Planeo</a:t>
            </a:r>
            <a:endParaRPr lang="es-ES"/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960688" y="2978150"/>
          <a:ext cx="32087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054080" imgH="419040" progId="Equation.3">
                  <p:embed/>
                </p:oleObj>
              </mc:Choice>
              <mc:Fallback>
                <p:oleObj name="Equation" r:id="rId5" imgW="10540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2978150"/>
                        <a:ext cx="3208788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874838" y="1522413"/>
          <a:ext cx="442595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1384200" imgH="393480" progId="Equation.3">
                  <p:embed/>
                </p:oleObj>
              </mc:Choice>
              <mc:Fallback>
                <p:oleObj name="Equation" r:id="rId7" imgW="13842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1522413"/>
                        <a:ext cx="4425950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900113" y="4535488"/>
            <a:ext cx="6119812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b="0" i="1" dirty="0">
                <a:solidFill>
                  <a:schemeClr val="tx1"/>
                </a:solidFill>
              </a:rPr>
              <a:t>γ</a:t>
            </a:r>
            <a:r>
              <a:rPr lang="es-AR" sz="1400" b="0" i="1" dirty="0">
                <a:solidFill>
                  <a:schemeClr val="tx1"/>
                </a:solidFill>
              </a:rPr>
              <a:t>: Ángulo de Planeo</a:t>
            </a:r>
            <a:endParaRPr lang="el-GR" sz="1400" b="0" i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AR" sz="1400" b="0" i="1" dirty="0">
                <a:solidFill>
                  <a:schemeClr val="tx1"/>
                </a:solidFill>
              </a:rPr>
              <a:t>D: Resistencia</a:t>
            </a:r>
          </a:p>
          <a:p>
            <a:pPr>
              <a:spcBef>
                <a:spcPct val="50000"/>
              </a:spcBef>
            </a:pPr>
            <a:r>
              <a:rPr lang="es-AR" sz="1400" b="0" i="1" dirty="0">
                <a:solidFill>
                  <a:schemeClr val="tx1"/>
                </a:solidFill>
              </a:rPr>
              <a:t>L: Sustentación</a:t>
            </a:r>
          </a:p>
          <a:p>
            <a:pPr>
              <a:spcBef>
                <a:spcPct val="50000"/>
              </a:spcBef>
            </a:pPr>
            <a:r>
              <a:rPr lang="es-AR" sz="1400" b="0" i="1" dirty="0">
                <a:solidFill>
                  <a:schemeClr val="tx1"/>
                </a:solidFill>
              </a:rPr>
              <a:t>V: Velocidad, </a:t>
            </a:r>
            <a:r>
              <a:rPr lang="es-AR" sz="1400" b="0" i="1" dirty="0" err="1">
                <a:solidFill>
                  <a:schemeClr val="tx1"/>
                </a:solidFill>
              </a:rPr>
              <a:t>Vd</a:t>
            </a:r>
            <a:r>
              <a:rPr lang="es-AR" sz="1400" b="0" i="1" dirty="0">
                <a:solidFill>
                  <a:schemeClr val="tx1"/>
                </a:solidFill>
              </a:rPr>
              <a:t>: Velocidad de Descenso</a:t>
            </a:r>
          </a:p>
          <a:p>
            <a:pPr>
              <a:spcBef>
                <a:spcPct val="50000"/>
              </a:spcBef>
            </a:pPr>
            <a:r>
              <a:rPr lang="es-AR" sz="1400" b="0" i="1" dirty="0">
                <a:solidFill>
                  <a:schemeClr val="tx1"/>
                </a:solidFill>
              </a:rPr>
              <a:t>h: Altura Perdida</a:t>
            </a:r>
          </a:p>
          <a:p>
            <a:pPr>
              <a:spcBef>
                <a:spcPct val="50000"/>
              </a:spcBef>
            </a:pPr>
            <a:r>
              <a:rPr lang="es-AR" sz="1400" b="0" i="1" dirty="0">
                <a:solidFill>
                  <a:schemeClr val="tx1"/>
                </a:solidFill>
              </a:rPr>
              <a:t>d: Distancia Recorrida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3800" y="3340100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Relación de planeo!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4104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105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dirty="0" smtClean="0"/>
              <a:t>Picada</a:t>
            </a:r>
            <a:endParaRPr lang="es-ES" dirty="0"/>
          </a:p>
        </p:txBody>
      </p:sp>
      <p:pic>
        <p:nvPicPr>
          <p:cNvPr id="13" name="17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36912"/>
            <a:ext cx="2520132" cy="670712"/>
          </a:xfrm>
          <a:prstGeom prst="rect">
            <a:avLst/>
          </a:prstGeom>
        </p:spPr>
      </p:pic>
      <p:pic>
        <p:nvPicPr>
          <p:cNvPr id="14" name="19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5474">
            <a:off x="3707904" y="2636912"/>
            <a:ext cx="2520132" cy="670712"/>
          </a:xfrm>
          <a:prstGeom prst="rect">
            <a:avLst/>
          </a:prstGeom>
        </p:spPr>
      </p:pic>
      <p:pic>
        <p:nvPicPr>
          <p:cNvPr id="15" name="21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46011">
            <a:off x="-56819" y="3983684"/>
            <a:ext cx="2520132" cy="670712"/>
          </a:xfrm>
          <a:prstGeom prst="rect">
            <a:avLst/>
          </a:prstGeom>
        </p:spPr>
      </p:pic>
      <p:cxnSp>
        <p:nvCxnSpPr>
          <p:cNvPr id="16" name="24 Conector recto"/>
          <p:cNvCxnSpPr/>
          <p:nvPr/>
        </p:nvCxnSpPr>
        <p:spPr>
          <a:xfrm flipH="1">
            <a:off x="4644008" y="3068960"/>
            <a:ext cx="2736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5 Forma libre"/>
          <p:cNvSpPr/>
          <p:nvPr/>
        </p:nvSpPr>
        <p:spPr>
          <a:xfrm>
            <a:off x="925513" y="3067050"/>
            <a:ext cx="3713162" cy="1504950"/>
          </a:xfrm>
          <a:custGeom>
            <a:avLst/>
            <a:gdLst>
              <a:gd name="connsiteX0" fmla="*/ 3713162 w 3713162"/>
              <a:gd name="connsiteY0" fmla="*/ 0 h 1504950"/>
              <a:gd name="connsiteX1" fmla="*/ 1808162 w 3713162"/>
              <a:gd name="connsiteY1" fmla="*/ 409575 h 1504950"/>
              <a:gd name="connsiteX2" fmla="*/ 93662 w 3713162"/>
              <a:gd name="connsiteY2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3162" h="1504950">
                <a:moveTo>
                  <a:pt x="3713162" y="0"/>
                </a:moveTo>
                <a:cubicBezTo>
                  <a:pt x="3062287" y="79375"/>
                  <a:pt x="2411412" y="158750"/>
                  <a:pt x="1808162" y="409575"/>
                </a:cubicBezTo>
                <a:cubicBezTo>
                  <a:pt x="1204912" y="660400"/>
                  <a:pt x="0" y="1495425"/>
                  <a:pt x="93662" y="150495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29 Conector recto de flecha"/>
          <p:cNvCxnSpPr/>
          <p:nvPr/>
        </p:nvCxnSpPr>
        <p:spPr>
          <a:xfrm>
            <a:off x="7380312" y="3068960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0 Conector recto de flecha"/>
          <p:cNvCxnSpPr/>
          <p:nvPr/>
        </p:nvCxnSpPr>
        <p:spPr>
          <a:xfrm flipH="1" flipV="1">
            <a:off x="7380312" y="2204864"/>
            <a:ext cx="8384" cy="87248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33 Conector recto de flecha"/>
          <p:cNvCxnSpPr/>
          <p:nvPr/>
        </p:nvCxnSpPr>
        <p:spPr>
          <a:xfrm flipV="1">
            <a:off x="7380312" y="3068960"/>
            <a:ext cx="207640" cy="838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5 Conector recto de flecha"/>
          <p:cNvCxnSpPr/>
          <p:nvPr/>
        </p:nvCxnSpPr>
        <p:spPr>
          <a:xfrm>
            <a:off x="4644008" y="3068960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6 Conector recto de flecha"/>
          <p:cNvCxnSpPr/>
          <p:nvPr/>
        </p:nvCxnSpPr>
        <p:spPr>
          <a:xfrm flipH="1" flipV="1">
            <a:off x="4644008" y="2636912"/>
            <a:ext cx="8384" cy="44043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9 Conector recto de flecha"/>
          <p:cNvCxnSpPr/>
          <p:nvPr/>
        </p:nvCxnSpPr>
        <p:spPr>
          <a:xfrm flipH="1" flipV="1">
            <a:off x="5940152" y="2276872"/>
            <a:ext cx="8384" cy="22440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42 Conector recto de flecha"/>
          <p:cNvCxnSpPr/>
          <p:nvPr/>
        </p:nvCxnSpPr>
        <p:spPr>
          <a:xfrm>
            <a:off x="971600" y="4581128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43 Conector recto de flecha"/>
          <p:cNvCxnSpPr/>
          <p:nvPr/>
        </p:nvCxnSpPr>
        <p:spPr>
          <a:xfrm flipH="1" flipV="1">
            <a:off x="539552" y="4005064"/>
            <a:ext cx="440432" cy="5844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45 Conector recto de flecha"/>
          <p:cNvCxnSpPr/>
          <p:nvPr/>
        </p:nvCxnSpPr>
        <p:spPr>
          <a:xfrm flipV="1">
            <a:off x="971600" y="4149080"/>
            <a:ext cx="504056" cy="44043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7 Conector recto de flecha"/>
          <p:cNvCxnSpPr/>
          <p:nvPr/>
        </p:nvCxnSpPr>
        <p:spPr>
          <a:xfrm flipH="1">
            <a:off x="539552" y="4581128"/>
            <a:ext cx="440432" cy="36004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51 Conector recto de flecha"/>
          <p:cNvCxnSpPr/>
          <p:nvPr/>
        </p:nvCxnSpPr>
        <p:spPr>
          <a:xfrm>
            <a:off x="971600" y="4581128"/>
            <a:ext cx="432048" cy="50405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56 Conector recto"/>
          <p:cNvCxnSpPr/>
          <p:nvPr/>
        </p:nvCxnSpPr>
        <p:spPr>
          <a:xfrm flipH="1">
            <a:off x="971600" y="5085184"/>
            <a:ext cx="432048" cy="36004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58 Conector recto"/>
          <p:cNvCxnSpPr/>
          <p:nvPr/>
        </p:nvCxnSpPr>
        <p:spPr>
          <a:xfrm flipH="1" flipV="1">
            <a:off x="539552" y="4941168"/>
            <a:ext cx="432048" cy="50405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1754510" cy="17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70 Conector recto de flecha"/>
          <p:cNvCxnSpPr/>
          <p:nvPr/>
        </p:nvCxnSpPr>
        <p:spPr>
          <a:xfrm>
            <a:off x="5940152" y="5301208"/>
            <a:ext cx="648072" cy="28803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71 Conector recto de flecha"/>
          <p:cNvCxnSpPr/>
          <p:nvPr/>
        </p:nvCxnSpPr>
        <p:spPr>
          <a:xfrm flipH="1">
            <a:off x="5436096" y="5301208"/>
            <a:ext cx="504056" cy="57606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3772" y="1175657"/>
            <a:ext cx="807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err="1" smtClean="0">
                <a:solidFill>
                  <a:schemeClr val="tx1"/>
                </a:solidFill>
              </a:rPr>
              <a:t>Ep+Ec</a:t>
            </a:r>
            <a:r>
              <a:rPr lang="es-AR" sz="1800" dirty="0" smtClean="0">
                <a:solidFill>
                  <a:schemeClr val="tx1"/>
                </a:solidFill>
              </a:rPr>
              <a:t>=</a:t>
            </a:r>
            <a:r>
              <a:rPr lang="es-AR" sz="1800" dirty="0" err="1" smtClean="0">
                <a:solidFill>
                  <a:schemeClr val="tx1"/>
                </a:solidFill>
              </a:rPr>
              <a:t>Etotal</a:t>
            </a:r>
            <a:r>
              <a:rPr lang="es-AR" sz="1800" dirty="0" smtClean="0">
                <a:solidFill>
                  <a:schemeClr val="tx1"/>
                </a:solidFill>
              </a:rPr>
              <a:t> (Constante!)</a:t>
            </a:r>
          </a:p>
          <a:p>
            <a:endParaRPr lang="es-AR" sz="1800" dirty="0" smtClean="0">
              <a:solidFill>
                <a:schemeClr val="tx1"/>
              </a:solidFill>
            </a:endParaRPr>
          </a:p>
          <a:p>
            <a:r>
              <a:rPr lang="es-AR" sz="1800" dirty="0" smtClean="0">
                <a:solidFill>
                  <a:srgbClr val="FF0000"/>
                </a:solidFill>
              </a:rPr>
              <a:t>Al picar convierto energía potencial (de altura) en cinética (de velocidad)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4104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105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/>
              <a:t>Restablecida</a:t>
            </a:r>
            <a:endParaRPr lang="es-ES" dirty="0"/>
          </a:p>
        </p:txBody>
      </p:sp>
      <p:pic>
        <p:nvPicPr>
          <p:cNvPr id="34" name="17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941168"/>
            <a:ext cx="2520132" cy="670712"/>
          </a:xfrm>
          <a:prstGeom prst="rect">
            <a:avLst/>
          </a:prstGeom>
        </p:spPr>
      </p:pic>
      <p:pic>
        <p:nvPicPr>
          <p:cNvPr id="35" name="19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1779">
            <a:off x="3707904" y="4941168"/>
            <a:ext cx="2520132" cy="670712"/>
          </a:xfrm>
          <a:prstGeom prst="rect">
            <a:avLst/>
          </a:prstGeom>
        </p:spPr>
      </p:pic>
      <p:pic>
        <p:nvPicPr>
          <p:cNvPr id="36" name="21 Imagen" descr="Twi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4035">
            <a:off x="717" y="3896936"/>
            <a:ext cx="2520132" cy="670712"/>
          </a:xfrm>
          <a:prstGeom prst="rect">
            <a:avLst/>
          </a:prstGeom>
        </p:spPr>
      </p:pic>
      <p:cxnSp>
        <p:nvCxnSpPr>
          <p:cNvPr id="37" name="24 Conector recto"/>
          <p:cNvCxnSpPr/>
          <p:nvPr/>
        </p:nvCxnSpPr>
        <p:spPr>
          <a:xfrm flipH="1">
            <a:off x="4644008" y="5373216"/>
            <a:ext cx="2736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25 Forma libre"/>
          <p:cNvSpPr/>
          <p:nvPr/>
        </p:nvSpPr>
        <p:spPr>
          <a:xfrm rot="13306625">
            <a:off x="941538" y="4008672"/>
            <a:ext cx="3713162" cy="1504950"/>
          </a:xfrm>
          <a:custGeom>
            <a:avLst/>
            <a:gdLst>
              <a:gd name="connsiteX0" fmla="*/ 3713162 w 3713162"/>
              <a:gd name="connsiteY0" fmla="*/ 0 h 1504950"/>
              <a:gd name="connsiteX1" fmla="*/ 1808162 w 3713162"/>
              <a:gd name="connsiteY1" fmla="*/ 409575 h 1504950"/>
              <a:gd name="connsiteX2" fmla="*/ 93662 w 3713162"/>
              <a:gd name="connsiteY2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3162" h="1504950">
                <a:moveTo>
                  <a:pt x="3713162" y="0"/>
                </a:moveTo>
                <a:cubicBezTo>
                  <a:pt x="3062287" y="79375"/>
                  <a:pt x="2411412" y="158750"/>
                  <a:pt x="1808162" y="409575"/>
                </a:cubicBezTo>
                <a:cubicBezTo>
                  <a:pt x="1204912" y="660400"/>
                  <a:pt x="0" y="1495425"/>
                  <a:pt x="93662" y="150495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9" name="29 Conector recto de flecha"/>
          <p:cNvCxnSpPr/>
          <p:nvPr/>
        </p:nvCxnSpPr>
        <p:spPr>
          <a:xfrm>
            <a:off x="7380312" y="5373216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0 Conector recto de flecha"/>
          <p:cNvCxnSpPr/>
          <p:nvPr/>
        </p:nvCxnSpPr>
        <p:spPr>
          <a:xfrm flipH="1" flipV="1">
            <a:off x="7380312" y="4509120"/>
            <a:ext cx="8384" cy="87248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33 Conector recto de flecha"/>
          <p:cNvCxnSpPr/>
          <p:nvPr/>
        </p:nvCxnSpPr>
        <p:spPr>
          <a:xfrm flipV="1">
            <a:off x="7380312" y="5373216"/>
            <a:ext cx="207640" cy="838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35 Conector recto de flecha"/>
          <p:cNvCxnSpPr/>
          <p:nvPr/>
        </p:nvCxnSpPr>
        <p:spPr>
          <a:xfrm>
            <a:off x="4644008" y="5373216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36 Conector recto de flecha"/>
          <p:cNvCxnSpPr/>
          <p:nvPr/>
        </p:nvCxnSpPr>
        <p:spPr>
          <a:xfrm flipH="1" flipV="1">
            <a:off x="4644008" y="4149080"/>
            <a:ext cx="8384" cy="123252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39 Conector recto de flecha"/>
          <p:cNvCxnSpPr/>
          <p:nvPr/>
        </p:nvCxnSpPr>
        <p:spPr>
          <a:xfrm>
            <a:off x="6012160" y="5193196"/>
            <a:ext cx="0" cy="20764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2 Conector recto de flecha"/>
          <p:cNvCxnSpPr/>
          <p:nvPr/>
        </p:nvCxnSpPr>
        <p:spPr>
          <a:xfrm>
            <a:off x="912262" y="4091962"/>
            <a:ext cx="0" cy="86409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3 Conector recto de flecha"/>
          <p:cNvCxnSpPr/>
          <p:nvPr/>
        </p:nvCxnSpPr>
        <p:spPr>
          <a:xfrm flipV="1">
            <a:off x="912262" y="3429000"/>
            <a:ext cx="491386" cy="66296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5 Conector recto de flecha"/>
          <p:cNvCxnSpPr/>
          <p:nvPr/>
        </p:nvCxnSpPr>
        <p:spPr>
          <a:xfrm>
            <a:off x="912262" y="4091962"/>
            <a:ext cx="203354" cy="14033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>
            <a:off x="471830" y="4105799"/>
            <a:ext cx="440432" cy="6176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51 Conector recto de flecha"/>
          <p:cNvCxnSpPr/>
          <p:nvPr/>
        </p:nvCxnSpPr>
        <p:spPr>
          <a:xfrm>
            <a:off x="912262" y="4091962"/>
            <a:ext cx="432048" cy="32264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56 Conector recto"/>
          <p:cNvCxnSpPr/>
          <p:nvPr/>
        </p:nvCxnSpPr>
        <p:spPr>
          <a:xfrm flipH="1">
            <a:off x="912262" y="4414602"/>
            <a:ext cx="432048" cy="54145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8 Conector recto"/>
          <p:cNvCxnSpPr/>
          <p:nvPr/>
        </p:nvCxnSpPr>
        <p:spPr>
          <a:xfrm flipH="1" flipV="1">
            <a:off x="480214" y="4723405"/>
            <a:ext cx="432048" cy="232653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1754510" cy="17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70 Conector recto de flecha"/>
          <p:cNvCxnSpPr/>
          <p:nvPr/>
        </p:nvCxnSpPr>
        <p:spPr>
          <a:xfrm>
            <a:off x="7020272" y="3068960"/>
            <a:ext cx="648072" cy="28803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71 Conector recto de flecha"/>
          <p:cNvCxnSpPr/>
          <p:nvPr/>
        </p:nvCxnSpPr>
        <p:spPr>
          <a:xfrm flipV="1">
            <a:off x="7020272" y="2708920"/>
            <a:ext cx="567680" cy="36004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49939" y="1463972"/>
            <a:ext cx="830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rgbClr val="FF0000"/>
                </a:solidFill>
              </a:rPr>
              <a:t>Al llamar convierto energía cinética (de velocidad) en potencial (de altura)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/>
              <a:t>Polar en vuelo recto</a:t>
            </a:r>
            <a:endParaRPr lang="es-ES" dirty="0"/>
          </a:p>
        </p:txBody>
      </p:sp>
      <p:cxnSp>
        <p:nvCxnSpPr>
          <p:cNvPr id="29" name="8 Conector recto de flecha"/>
          <p:cNvCxnSpPr/>
          <p:nvPr/>
        </p:nvCxnSpPr>
        <p:spPr>
          <a:xfrm>
            <a:off x="899592" y="1754930"/>
            <a:ext cx="0" cy="43204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0 Conector recto de flecha"/>
          <p:cNvCxnSpPr/>
          <p:nvPr/>
        </p:nvCxnSpPr>
        <p:spPr>
          <a:xfrm>
            <a:off x="546947" y="2258986"/>
            <a:ext cx="784147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2 CuadroTexto"/>
          <p:cNvSpPr txBox="1"/>
          <p:nvPr/>
        </p:nvSpPr>
        <p:spPr>
          <a:xfrm>
            <a:off x="159779" y="5631133"/>
            <a:ext cx="77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V</a:t>
            </a:r>
            <a:r>
              <a:rPr lang="es-AR" sz="1400" baseline="-25000" dirty="0" smtClean="0">
                <a:solidFill>
                  <a:schemeClr val="tx1"/>
                </a:solidFill>
              </a:rPr>
              <a:t>V </a:t>
            </a:r>
            <a:r>
              <a:rPr lang="es-AR" sz="1400" dirty="0" smtClean="0">
                <a:solidFill>
                  <a:schemeClr val="tx1"/>
                </a:solidFill>
              </a:rPr>
              <a:t>(m/s)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32" name="15 CuadroTexto"/>
          <p:cNvSpPr txBox="1"/>
          <p:nvPr/>
        </p:nvSpPr>
        <p:spPr>
          <a:xfrm>
            <a:off x="8172400" y="24030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V</a:t>
            </a:r>
            <a:r>
              <a:rPr lang="es-AR" sz="1400" baseline="-25000" dirty="0" smtClean="0">
                <a:solidFill>
                  <a:schemeClr val="tx1"/>
                </a:solidFill>
              </a:rPr>
              <a:t>H</a:t>
            </a:r>
            <a:r>
              <a:rPr lang="es-AR" sz="1400" baseline="-25000" dirty="0" smtClean="0"/>
              <a:t> </a:t>
            </a:r>
            <a:r>
              <a:rPr lang="es-AR" sz="1400" dirty="0" smtClean="0">
                <a:solidFill>
                  <a:schemeClr val="tx1"/>
                </a:solidFill>
              </a:rPr>
              <a:t>(km/h)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33" name="14 CuadroTexto"/>
          <p:cNvSpPr txBox="1"/>
          <p:nvPr/>
        </p:nvSpPr>
        <p:spPr>
          <a:xfrm>
            <a:off x="3336124" y="181860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100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56" name="18 Conector recto"/>
          <p:cNvCxnSpPr>
            <a:stCxn id="33" idx="2"/>
          </p:cNvCxnSpPr>
          <p:nvPr/>
        </p:nvCxnSpPr>
        <p:spPr>
          <a:xfrm>
            <a:off x="3588152" y="2126378"/>
            <a:ext cx="0" cy="1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19 CuadroTexto"/>
          <p:cNvSpPr txBox="1"/>
          <p:nvPr/>
        </p:nvSpPr>
        <p:spPr>
          <a:xfrm>
            <a:off x="5023152" y="18186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160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58" name="20 Conector recto"/>
          <p:cNvCxnSpPr>
            <a:stCxn id="57" idx="2"/>
          </p:cNvCxnSpPr>
          <p:nvPr/>
        </p:nvCxnSpPr>
        <p:spPr>
          <a:xfrm>
            <a:off x="5275180" y="2126379"/>
            <a:ext cx="0" cy="1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21 CuadroTexto"/>
          <p:cNvSpPr txBox="1"/>
          <p:nvPr/>
        </p:nvSpPr>
        <p:spPr>
          <a:xfrm>
            <a:off x="2772308" y="181860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solidFill>
                  <a:schemeClr val="tx1"/>
                </a:solidFill>
              </a:rPr>
              <a:t>80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0" name="22 Conector recto"/>
          <p:cNvCxnSpPr>
            <a:stCxn id="59" idx="2"/>
          </p:cNvCxnSpPr>
          <p:nvPr/>
        </p:nvCxnSpPr>
        <p:spPr>
          <a:xfrm>
            <a:off x="3024336" y="2126379"/>
            <a:ext cx="0" cy="1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23 CuadroTexto"/>
          <p:cNvSpPr txBox="1"/>
          <p:nvPr/>
        </p:nvSpPr>
        <p:spPr>
          <a:xfrm>
            <a:off x="2123728" y="182971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tx1"/>
                </a:solidFill>
              </a:rPr>
              <a:t>6</a:t>
            </a:r>
            <a:r>
              <a:rPr lang="es-AR" sz="1400" dirty="0" smtClean="0">
                <a:solidFill>
                  <a:schemeClr val="tx1"/>
                </a:solidFill>
              </a:rPr>
              <a:t>0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2" name="24 Conector recto"/>
          <p:cNvCxnSpPr>
            <a:stCxn id="61" idx="2"/>
          </p:cNvCxnSpPr>
          <p:nvPr/>
        </p:nvCxnSpPr>
        <p:spPr>
          <a:xfrm>
            <a:off x="2375756" y="2137489"/>
            <a:ext cx="0" cy="1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25 CuadroTexto"/>
          <p:cNvSpPr txBox="1"/>
          <p:nvPr/>
        </p:nvSpPr>
        <p:spPr>
          <a:xfrm>
            <a:off x="934114" y="1972491"/>
            <a:ext cx="3975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0</a:t>
            </a:r>
            <a:endParaRPr lang="es-AR" sz="1400" dirty="0">
              <a:solidFill>
                <a:schemeClr val="tx1"/>
              </a:solidFill>
            </a:endParaRPr>
          </a:p>
        </p:txBody>
      </p:sp>
      <p:sp>
        <p:nvSpPr>
          <p:cNvPr id="64" name="26 CuadroTexto"/>
          <p:cNvSpPr txBox="1"/>
          <p:nvPr/>
        </p:nvSpPr>
        <p:spPr>
          <a:xfrm>
            <a:off x="332634" y="2880055"/>
            <a:ext cx="44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-1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5" name="28 Conector recto"/>
          <p:cNvCxnSpPr>
            <a:stCxn id="64" idx="3"/>
          </p:cNvCxnSpPr>
          <p:nvPr/>
        </p:nvCxnSpPr>
        <p:spPr>
          <a:xfrm>
            <a:off x="780972" y="3033944"/>
            <a:ext cx="1186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31 CuadroTexto"/>
          <p:cNvSpPr txBox="1"/>
          <p:nvPr/>
        </p:nvSpPr>
        <p:spPr>
          <a:xfrm>
            <a:off x="338503" y="3782987"/>
            <a:ext cx="44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-2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7" name="32 Conector recto"/>
          <p:cNvCxnSpPr>
            <a:stCxn id="66" idx="3"/>
          </p:cNvCxnSpPr>
          <p:nvPr/>
        </p:nvCxnSpPr>
        <p:spPr>
          <a:xfrm>
            <a:off x="786841" y="3936876"/>
            <a:ext cx="1186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33 CuadroTexto"/>
          <p:cNvSpPr txBox="1"/>
          <p:nvPr/>
        </p:nvSpPr>
        <p:spPr>
          <a:xfrm>
            <a:off x="338503" y="4615505"/>
            <a:ext cx="44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-3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69" name="34 Conector recto"/>
          <p:cNvCxnSpPr>
            <a:stCxn id="68" idx="3"/>
          </p:cNvCxnSpPr>
          <p:nvPr/>
        </p:nvCxnSpPr>
        <p:spPr>
          <a:xfrm>
            <a:off x="786841" y="4769394"/>
            <a:ext cx="1186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36 Conector recto"/>
          <p:cNvCxnSpPr/>
          <p:nvPr/>
        </p:nvCxnSpPr>
        <p:spPr>
          <a:xfrm>
            <a:off x="3588152" y="2250649"/>
            <a:ext cx="0" cy="783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38 Conector recto"/>
          <p:cNvCxnSpPr>
            <a:endCxn id="76" idx="1"/>
          </p:cNvCxnSpPr>
          <p:nvPr/>
        </p:nvCxnSpPr>
        <p:spPr>
          <a:xfrm>
            <a:off x="889736" y="3033945"/>
            <a:ext cx="2705448" cy="2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42 Elipse"/>
          <p:cNvSpPr/>
          <p:nvPr/>
        </p:nvSpPr>
        <p:spPr>
          <a:xfrm>
            <a:off x="3526425" y="2972215"/>
            <a:ext cx="123453" cy="12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cxnSp>
        <p:nvCxnSpPr>
          <p:cNvPr id="73" name="43 Conector recto"/>
          <p:cNvCxnSpPr/>
          <p:nvPr/>
        </p:nvCxnSpPr>
        <p:spPr>
          <a:xfrm>
            <a:off x="5275180" y="2258985"/>
            <a:ext cx="0" cy="16561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45 Conector recto"/>
          <p:cNvCxnSpPr>
            <a:endCxn id="75" idx="6"/>
          </p:cNvCxnSpPr>
          <p:nvPr/>
        </p:nvCxnSpPr>
        <p:spPr>
          <a:xfrm flipV="1">
            <a:off x="905461" y="3936874"/>
            <a:ext cx="4411043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47 Elipse"/>
          <p:cNvSpPr/>
          <p:nvPr/>
        </p:nvSpPr>
        <p:spPr>
          <a:xfrm>
            <a:off x="5193051" y="3875147"/>
            <a:ext cx="123453" cy="12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76" name="50 Forma libre"/>
          <p:cNvSpPr/>
          <p:nvPr/>
        </p:nvSpPr>
        <p:spPr>
          <a:xfrm>
            <a:off x="1680659" y="2947459"/>
            <a:ext cx="5781675" cy="2555731"/>
          </a:xfrm>
          <a:custGeom>
            <a:avLst/>
            <a:gdLst>
              <a:gd name="connsiteX0" fmla="*/ 0 w 5781675"/>
              <a:gd name="connsiteY0" fmla="*/ 784081 h 2555731"/>
              <a:gd name="connsiteX1" fmla="*/ 1914525 w 5781675"/>
              <a:gd name="connsiteY1" fmla="*/ 88756 h 2555731"/>
              <a:gd name="connsiteX2" fmla="*/ 5781675 w 5781675"/>
              <a:gd name="connsiteY2" fmla="*/ 2555731 h 255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1675" h="2555731">
                <a:moveTo>
                  <a:pt x="0" y="784081"/>
                </a:moveTo>
                <a:cubicBezTo>
                  <a:pt x="475456" y="288781"/>
                  <a:pt x="950913" y="-206519"/>
                  <a:pt x="1914525" y="88756"/>
                </a:cubicBezTo>
                <a:cubicBezTo>
                  <a:pt x="2878137" y="384031"/>
                  <a:pt x="5129213" y="2093769"/>
                  <a:pt x="5781675" y="25557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cxnSp>
        <p:nvCxnSpPr>
          <p:cNvPr id="77" name="56 Conector recto"/>
          <p:cNvCxnSpPr/>
          <p:nvPr/>
        </p:nvCxnSpPr>
        <p:spPr>
          <a:xfrm>
            <a:off x="899592" y="2258985"/>
            <a:ext cx="6408712" cy="18317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59 Conector recto"/>
          <p:cNvCxnSpPr/>
          <p:nvPr/>
        </p:nvCxnSpPr>
        <p:spPr>
          <a:xfrm>
            <a:off x="3024336" y="2250648"/>
            <a:ext cx="0" cy="696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61 Conector recto"/>
          <p:cNvCxnSpPr/>
          <p:nvPr/>
        </p:nvCxnSpPr>
        <p:spPr>
          <a:xfrm>
            <a:off x="906665" y="2945189"/>
            <a:ext cx="211767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63 Elipse"/>
          <p:cNvSpPr/>
          <p:nvPr/>
        </p:nvSpPr>
        <p:spPr>
          <a:xfrm>
            <a:off x="2962609" y="2885362"/>
            <a:ext cx="123453" cy="123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81" name="67 Forma libre"/>
          <p:cNvSpPr/>
          <p:nvPr/>
        </p:nvSpPr>
        <p:spPr>
          <a:xfrm>
            <a:off x="2419350" y="2950491"/>
            <a:ext cx="590550" cy="695325"/>
          </a:xfrm>
          <a:custGeom>
            <a:avLst/>
            <a:gdLst>
              <a:gd name="connsiteX0" fmla="*/ 0 w 590550"/>
              <a:gd name="connsiteY0" fmla="*/ 695325 h 695325"/>
              <a:gd name="connsiteX1" fmla="*/ 123825 w 590550"/>
              <a:gd name="connsiteY1" fmla="*/ 190500 h 695325"/>
              <a:gd name="connsiteX2" fmla="*/ 590550 w 590550"/>
              <a:gd name="connsiteY2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695325">
                <a:moveTo>
                  <a:pt x="0" y="695325"/>
                </a:moveTo>
                <a:cubicBezTo>
                  <a:pt x="12700" y="500856"/>
                  <a:pt x="25400" y="306387"/>
                  <a:pt x="123825" y="190500"/>
                </a:cubicBezTo>
                <a:cubicBezTo>
                  <a:pt x="222250" y="74612"/>
                  <a:pt x="406400" y="37306"/>
                  <a:pt x="590550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cxnSp>
        <p:nvCxnSpPr>
          <p:cNvPr id="82" name="68 Conector recto"/>
          <p:cNvCxnSpPr/>
          <p:nvPr/>
        </p:nvCxnSpPr>
        <p:spPr>
          <a:xfrm>
            <a:off x="899592" y="2941428"/>
            <a:ext cx="41836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70 Conector recto"/>
          <p:cNvCxnSpPr/>
          <p:nvPr/>
        </p:nvCxnSpPr>
        <p:spPr>
          <a:xfrm>
            <a:off x="2375756" y="2258985"/>
            <a:ext cx="0" cy="33721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72 CuadroTexto"/>
          <p:cNvSpPr txBox="1"/>
          <p:nvPr/>
        </p:nvSpPr>
        <p:spPr>
          <a:xfrm>
            <a:off x="2962609" y="4491234"/>
            <a:ext cx="168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V mínima caída: </a:t>
            </a:r>
            <a:endParaRPr lang="es-AR" sz="1400" dirty="0"/>
          </a:p>
        </p:txBody>
      </p:sp>
      <p:sp>
        <p:nvSpPr>
          <p:cNvPr id="85" name="73 CuadroTexto"/>
          <p:cNvSpPr txBox="1"/>
          <p:nvPr/>
        </p:nvSpPr>
        <p:spPr>
          <a:xfrm>
            <a:off x="2962609" y="4930946"/>
            <a:ext cx="186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V óptimo planeo: </a:t>
            </a:r>
            <a:endParaRPr lang="es-AR" sz="1400" dirty="0"/>
          </a:p>
        </p:txBody>
      </p:sp>
      <p:sp>
        <p:nvSpPr>
          <p:cNvPr id="86" name="74 CuadroTexto"/>
          <p:cNvSpPr txBox="1"/>
          <p:nvPr/>
        </p:nvSpPr>
        <p:spPr>
          <a:xfrm>
            <a:off x="3185592" y="5261801"/>
            <a:ext cx="162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(óptimo L/D)</a:t>
            </a:r>
            <a:endParaRPr lang="es-AR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75 CuadroTexto"/>
          <p:cNvSpPr txBox="1"/>
          <p:nvPr/>
        </p:nvSpPr>
        <p:spPr>
          <a:xfrm>
            <a:off x="4927451" y="449123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80 km/h</a:t>
            </a:r>
            <a:endParaRPr lang="es-AR" sz="1400" dirty="0"/>
          </a:p>
        </p:txBody>
      </p:sp>
      <p:sp>
        <p:nvSpPr>
          <p:cNvPr id="88" name="76 CuadroTexto"/>
          <p:cNvSpPr txBox="1"/>
          <p:nvPr/>
        </p:nvSpPr>
        <p:spPr>
          <a:xfrm>
            <a:off x="4932040" y="493094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100 km/h</a:t>
            </a:r>
            <a:endParaRPr lang="es-AR" sz="1400" dirty="0"/>
          </a:p>
        </p:txBody>
      </p:sp>
      <p:sp>
        <p:nvSpPr>
          <p:cNvPr id="89" name="77 CuadroTexto"/>
          <p:cNvSpPr txBox="1"/>
          <p:nvPr/>
        </p:nvSpPr>
        <p:spPr>
          <a:xfrm>
            <a:off x="6732240" y="181711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200</a:t>
            </a:r>
            <a:endParaRPr lang="es-AR" sz="1400" dirty="0">
              <a:solidFill>
                <a:schemeClr val="tx1"/>
              </a:solidFill>
            </a:endParaRPr>
          </a:p>
        </p:txBody>
      </p:sp>
      <p:cxnSp>
        <p:nvCxnSpPr>
          <p:cNvPr id="90" name="78 Conector recto"/>
          <p:cNvCxnSpPr>
            <a:stCxn id="89" idx="2"/>
          </p:cNvCxnSpPr>
          <p:nvPr/>
        </p:nvCxnSpPr>
        <p:spPr>
          <a:xfrm>
            <a:off x="6984268" y="2124890"/>
            <a:ext cx="0" cy="124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80 Conector recto"/>
          <p:cNvCxnSpPr/>
          <p:nvPr/>
        </p:nvCxnSpPr>
        <p:spPr>
          <a:xfrm>
            <a:off x="6984268" y="2249161"/>
            <a:ext cx="0" cy="3381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81 Arco"/>
          <p:cNvSpPr/>
          <p:nvPr/>
        </p:nvSpPr>
        <p:spPr>
          <a:xfrm rot="19051550" flipV="1">
            <a:off x="1598088" y="2180654"/>
            <a:ext cx="432048" cy="444694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93" name="82 CuadroTexto"/>
          <p:cNvSpPr txBox="1"/>
          <p:nvPr/>
        </p:nvSpPr>
        <p:spPr>
          <a:xfrm>
            <a:off x="906892" y="2473018"/>
            <a:ext cx="110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 err="1" smtClean="0">
                <a:solidFill>
                  <a:srgbClr val="FF0000"/>
                </a:solidFill>
              </a:rPr>
              <a:t>arctg</a:t>
            </a:r>
            <a:r>
              <a:rPr lang="es-AR" sz="1400" i="1" dirty="0" smtClean="0">
                <a:solidFill>
                  <a:srgbClr val="FF0000"/>
                </a:solidFill>
              </a:rPr>
              <a:t> (L/D)</a:t>
            </a:r>
            <a:endParaRPr lang="es-AR" sz="1400" i="1" dirty="0">
              <a:solidFill>
                <a:srgbClr val="FF0000"/>
              </a:solidFill>
            </a:endParaRPr>
          </a:p>
        </p:txBody>
      </p:sp>
      <p:sp>
        <p:nvSpPr>
          <p:cNvPr id="94" name="83 CuadroTexto"/>
          <p:cNvSpPr txBox="1"/>
          <p:nvPr/>
        </p:nvSpPr>
        <p:spPr>
          <a:xfrm rot="915009">
            <a:off x="5960746" y="3581996"/>
            <a:ext cx="86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1:30</a:t>
            </a:r>
            <a:endParaRPr lang="es-AR" sz="1400" b="1" dirty="0">
              <a:solidFill>
                <a:srgbClr val="FF0000"/>
              </a:solidFill>
            </a:endParaRPr>
          </a:p>
        </p:txBody>
      </p:sp>
      <p:cxnSp>
        <p:nvCxnSpPr>
          <p:cNvPr id="95" name="86 Conector recto"/>
          <p:cNvCxnSpPr/>
          <p:nvPr/>
        </p:nvCxnSpPr>
        <p:spPr>
          <a:xfrm>
            <a:off x="886949" y="2250650"/>
            <a:ext cx="6575385" cy="251874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88 CuadroTexto"/>
          <p:cNvSpPr txBox="1"/>
          <p:nvPr/>
        </p:nvSpPr>
        <p:spPr>
          <a:xfrm rot="1360383">
            <a:off x="6113147" y="4184902"/>
            <a:ext cx="86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00B050"/>
                </a:solidFill>
              </a:rPr>
              <a:t>1:20</a:t>
            </a:r>
            <a:endParaRPr lang="es-AR" sz="1400" b="1" dirty="0">
              <a:solidFill>
                <a:srgbClr val="00B050"/>
              </a:solidFill>
            </a:endParaRPr>
          </a:p>
        </p:txBody>
      </p:sp>
      <p:grpSp>
        <p:nvGrpSpPr>
          <p:cNvPr id="97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6" grpId="0" animBg="1"/>
      <p:bldP spid="80" grpId="0" animBg="1"/>
      <p:bldP spid="81" grpId="0" animBg="1"/>
      <p:bldP spid="84" grpId="0"/>
      <p:bldP spid="85" grpId="0"/>
      <p:bldP spid="86" grpId="0"/>
      <p:bldP spid="87" grpId="0"/>
      <p:bldP spid="88" grpId="0"/>
      <p:bldP spid="92" grpId="0" animBg="1"/>
      <p:bldP spid="93" grpId="0"/>
      <p:bldP spid="94" grpId="0"/>
      <p:bldP spid="96" grpId="0"/>
      <p:bldP spid="9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2774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Flutter</a:t>
            </a:r>
            <a:endParaRPr lang="es-ES"/>
          </a:p>
        </p:txBody>
      </p:sp>
      <p:pic>
        <p:nvPicPr>
          <p:cNvPr id="32773" name="Picture 8" descr="hall_four_flutter_photos_and_dw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3FE"/>
              </a:clrFrom>
              <a:clrTo>
                <a:srgbClr val="EFF3FE">
                  <a:alpha val="0"/>
                </a:srgbClr>
              </a:clrTo>
            </a:clrChange>
          </a:blip>
          <a:srcRect l="3159" t="54401" r="6825"/>
          <a:stretch>
            <a:fillRect/>
          </a:stretch>
        </p:blipFill>
        <p:spPr bwMode="auto">
          <a:xfrm>
            <a:off x="1908175" y="1382713"/>
            <a:ext cx="540067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379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Flutter</a:t>
            </a:r>
            <a:endParaRPr lang="es-ES"/>
          </a:p>
        </p:txBody>
      </p:sp>
      <p:pic>
        <p:nvPicPr>
          <p:cNvPr id="33797" name="Picture 7" descr="hall_four_flutter_photos_and_dw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FE"/>
              </a:clrFrom>
              <a:clrTo>
                <a:srgbClr val="F0F2FE">
                  <a:alpha val="0"/>
                </a:srgbClr>
              </a:clrTo>
            </a:clrChange>
          </a:blip>
          <a:srcRect l="3169" t="-24" r="10425" b="59148"/>
          <a:stretch>
            <a:fillRect/>
          </a:stretch>
        </p:blipFill>
        <p:spPr bwMode="auto">
          <a:xfrm rot="60000">
            <a:off x="1835150" y="1195388"/>
            <a:ext cx="5400675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Definiciones Físicas</a:t>
            </a:r>
            <a:endParaRPr lang="es-ES" sz="2400" dirty="0"/>
          </a:p>
        </p:txBody>
      </p:sp>
      <p:pic>
        <p:nvPicPr>
          <p:cNvPr id="37" name="Picture 36" descr="Perfiles.jpg"/>
          <p:cNvPicPr>
            <a:picLocks noChangeAspect="1"/>
          </p:cNvPicPr>
          <p:nvPr/>
        </p:nvPicPr>
        <p:blipFill>
          <a:blip r:embed="rId4" cstate="print"/>
          <a:srcRect l="813" t="37799" r="2898" b="43301"/>
          <a:stretch>
            <a:fillRect/>
          </a:stretch>
        </p:blipFill>
        <p:spPr>
          <a:xfrm>
            <a:off x="1259632" y="2780928"/>
            <a:ext cx="6696744" cy="101728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 bwMode="auto">
          <a:xfrm>
            <a:off x="1403648" y="3394800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331640" y="2276872"/>
            <a:ext cx="144016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812360" y="2204864"/>
            <a:ext cx="432048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4355976" y="3645024"/>
            <a:ext cx="792088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4355976" y="1556792"/>
            <a:ext cx="792088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051720" y="3429000"/>
            <a:ext cx="1296144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67544" y="1916832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Borde de ataque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4288" y="191683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Borde de fuga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16016" y="508518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Intradós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4008" y="1340768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Extradós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87624" y="501317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Línea de cuerda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3779912" y="1844824"/>
            <a:ext cx="432048" cy="3240360"/>
          </a:xfrm>
          <a:prstGeom prst="up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 rot="5400000">
            <a:off x="3743908" y="1808820"/>
            <a:ext cx="432048" cy="3240360"/>
          </a:xfrm>
          <a:prstGeom prst="up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Circular Arrow 68"/>
          <p:cNvSpPr/>
          <p:nvPr/>
        </p:nvSpPr>
        <p:spPr bwMode="auto">
          <a:xfrm>
            <a:off x="2843808" y="2564904"/>
            <a:ext cx="2232248" cy="2520280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 flipV="1">
            <a:off x="539810" y="3391200"/>
            <a:ext cx="7704598" cy="24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3995936" y="1412776"/>
            <a:ext cx="0" cy="43924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251520" y="299695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s-A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63888" y="126876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s-A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 animBg="1"/>
      <p:bldP spid="68" grpId="0" animBg="1"/>
      <p:bldP spid="69" grpId="0" animBg="1"/>
      <p:bldP spid="75" grpId="0"/>
      <p:bldP spid="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ogo 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4822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823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Flutter</a:t>
            </a:r>
            <a:endParaRPr lang="es-ES" sz="2400"/>
          </a:p>
        </p:txBody>
      </p:sp>
      <p:pic>
        <p:nvPicPr>
          <p:cNvPr id="3" name="dg-300-flatterversuch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6571" y="1305136"/>
            <a:ext cx="6384018" cy="47876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/>
              <a:t>Virajes</a:t>
            </a:r>
            <a:endParaRPr lang="es-ES" dirty="0"/>
          </a:p>
        </p:txBody>
      </p:sp>
      <p:grpSp>
        <p:nvGrpSpPr>
          <p:cNvPr id="10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03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4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5" name="10 Conector"/>
          <p:cNvSpPr/>
          <p:nvPr/>
        </p:nvSpPr>
        <p:spPr>
          <a:xfrm>
            <a:off x="3145077" y="4145578"/>
            <a:ext cx="2160240" cy="2160240"/>
          </a:xfrm>
          <a:prstGeom prst="flowChartConnector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sp>
        <p:nvSpPr>
          <p:cNvPr id="106" name="11 Conector"/>
          <p:cNvSpPr/>
          <p:nvPr/>
        </p:nvSpPr>
        <p:spPr>
          <a:xfrm>
            <a:off x="3037065" y="5180402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cxnSp>
        <p:nvCxnSpPr>
          <p:cNvPr id="107" name="13 Conector recto de flecha"/>
          <p:cNvCxnSpPr/>
          <p:nvPr/>
        </p:nvCxnSpPr>
        <p:spPr>
          <a:xfrm flipH="1" flipV="1">
            <a:off x="3097623" y="4221954"/>
            <a:ext cx="31636" cy="1066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25 Conector"/>
          <p:cNvSpPr/>
          <p:nvPr/>
        </p:nvSpPr>
        <p:spPr>
          <a:xfrm>
            <a:off x="4117185" y="4037566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/>
          </a:p>
        </p:txBody>
      </p:sp>
      <p:cxnSp>
        <p:nvCxnSpPr>
          <p:cNvPr id="109" name="26 Conector recto de flecha"/>
          <p:cNvCxnSpPr/>
          <p:nvPr/>
        </p:nvCxnSpPr>
        <p:spPr>
          <a:xfrm>
            <a:off x="4209379" y="4145578"/>
            <a:ext cx="109593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8 Conector recto de flecha"/>
          <p:cNvCxnSpPr>
            <a:stCxn id="106" idx="6"/>
          </p:cNvCxnSpPr>
          <p:nvPr/>
        </p:nvCxnSpPr>
        <p:spPr>
          <a:xfrm>
            <a:off x="3253089" y="5288414"/>
            <a:ext cx="550651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33 Conector recto de flecha"/>
          <p:cNvCxnSpPr/>
          <p:nvPr/>
        </p:nvCxnSpPr>
        <p:spPr>
          <a:xfrm>
            <a:off x="4225197" y="4253590"/>
            <a:ext cx="0" cy="51244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24 CuadroTexto"/>
          <p:cNvSpPr txBox="1"/>
          <p:nvPr/>
        </p:nvSpPr>
        <p:spPr>
          <a:xfrm>
            <a:off x="3801325" y="487713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2"/>
                </a:solidFill>
              </a:rPr>
              <a:t>Fuerza centrípeta</a:t>
            </a:r>
            <a:endParaRPr lang="es-AR" sz="1400" b="1" dirty="0">
              <a:solidFill>
                <a:schemeClr val="accent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3143" y="1538518"/>
            <a:ext cx="77460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velocidad es un vector. Tiene magnitud, dirección y sentido.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aceleración es la variación de la velocidad en el tiempo.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 la dirección del vector velocidad cambia hay aceleración.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 hay aceleración la segunda ley de Newton nos dice que deba haber una fuerza.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1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Esa fuerza es la fuerza centrípeta.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8" grpId="0" animBg="1"/>
      <p:bldP spid="1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/>
              <a:t>Fuerzas en viraje</a:t>
            </a:r>
            <a:endParaRPr lang="es-ES" dirty="0"/>
          </a:p>
        </p:txBody>
      </p:sp>
      <p:pic>
        <p:nvPicPr>
          <p:cNvPr id="20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480">
            <a:off x="124040" y="3504044"/>
            <a:ext cx="9144000" cy="1228811"/>
          </a:xfrm>
          <a:prstGeom prst="rect">
            <a:avLst/>
          </a:prstGeom>
        </p:spPr>
      </p:pic>
      <p:cxnSp>
        <p:nvCxnSpPr>
          <p:cNvPr id="21" name="30 Conector recto de flecha"/>
          <p:cNvCxnSpPr/>
          <p:nvPr/>
        </p:nvCxnSpPr>
        <p:spPr>
          <a:xfrm>
            <a:off x="4571497" y="4365104"/>
            <a:ext cx="0" cy="14487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1 Conector recto de flecha"/>
          <p:cNvCxnSpPr/>
          <p:nvPr/>
        </p:nvCxnSpPr>
        <p:spPr>
          <a:xfrm flipV="1">
            <a:off x="4571497" y="3112646"/>
            <a:ext cx="624986" cy="125245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4 Rectángulo redondeado"/>
          <p:cNvSpPr/>
          <p:nvPr/>
        </p:nvSpPr>
        <p:spPr>
          <a:xfrm>
            <a:off x="5141232" y="5227034"/>
            <a:ext cx="389958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4" name="36 CuadroTexto"/>
          <p:cNvSpPr txBox="1"/>
          <p:nvPr/>
        </p:nvSpPr>
        <p:spPr>
          <a:xfrm>
            <a:off x="5141233" y="5229832"/>
            <a:ext cx="31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tx1"/>
                </a:solidFill>
              </a:rPr>
              <a:t>W</a:t>
            </a:r>
            <a:endParaRPr lang="es-AR" sz="1400" b="1" dirty="0">
              <a:solidFill>
                <a:schemeClr val="tx1"/>
              </a:solidFill>
            </a:endParaRPr>
          </a:p>
        </p:txBody>
      </p:sp>
      <p:cxnSp>
        <p:nvCxnSpPr>
          <p:cNvPr id="25" name="37 Conector recto de flecha"/>
          <p:cNvCxnSpPr/>
          <p:nvPr/>
        </p:nvCxnSpPr>
        <p:spPr>
          <a:xfrm flipH="1">
            <a:off x="4745691" y="5411700"/>
            <a:ext cx="38503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45 Rectángulo redondeado"/>
          <p:cNvSpPr/>
          <p:nvPr/>
        </p:nvSpPr>
        <p:spPr>
          <a:xfrm>
            <a:off x="5531190" y="3366745"/>
            <a:ext cx="31795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46 CuadroTexto"/>
          <p:cNvSpPr txBox="1"/>
          <p:nvPr/>
        </p:nvSpPr>
        <p:spPr>
          <a:xfrm>
            <a:off x="5531190" y="3369543"/>
            <a:ext cx="31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tx1"/>
                </a:solidFill>
              </a:rPr>
              <a:t>L</a:t>
            </a:r>
            <a:endParaRPr lang="es-AR" sz="1400" b="1" dirty="0">
              <a:solidFill>
                <a:schemeClr val="tx1"/>
              </a:solidFill>
            </a:endParaRPr>
          </a:p>
        </p:txBody>
      </p:sp>
      <p:cxnSp>
        <p:nvCxnSpPr>
          <p:cNvPr id="28" name="47 Conector recto de flecha"/>
          <p:cNvCxnSpPr/>
          <p:nvPr/>
        </p:nvCxnSpPr>
        <p:spPr>
          <a:xfrm flipH="1">
            <a:off x="5135648" y="3551411"/>
            <a:ext cx="38503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18 Conector recto"/>
          <p:cNvCxnSpPr/>
          <p:nvPr/>
        </p:nvCxnSpPr>
        <p:spPr>
          <a:xfrm>
            <a:off x="5203676" y="3277021"/>
            <a:ext cx="0" cy="107045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9 Conector recto"/>
          <p:cNvCxnSpPr/>
          <p:nvPr/>
        </p:nvCxnSpPr>
        <p:spPr>
          <a:xfrm flipH="1">
            <a:off x="4568074" y="3112646"/>
            <a:ext cx="6284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22 Conector recto de flecha"/>
          <p:cNvCxnSpPr/>
          <p:nvPr/>
        </p:nvCxnSpPr>
        <p:spPr>
          <a:xfrm flipV="1">
            <a:off x="4571497" y="3115835"/>
            <a:ext cx="21794" cy="1240483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4 Conector recto de flecha"/>
          <p:cNvCxnSpPr/>
          <p:nvPr/>
        </p:nvCxnSpPr>
        <p:spPr>
          <a:xfrm>
            <a:off x="4599410" y="4365104"/>
            <a:ext cx="604266" cy="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4 CuadroTexto"/>
          <p:cNvSpPr txBox="1"/>
          <p:nvPr/>
        </p:nvSpPr>
        <p:spPr>
          <a:xfrm>
            <a:off x="6156176" y="233849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/>
                </a:solidFill>
              </a:rPr>
              <a:t>Al inclinar los planos aparece la fuerza centrípeta…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4" name="23 Rectángulo redondeado"/>
          <p:cNvSpPr/>
          <p:nvPr/>
        </p:nvSpPr>
        <p:spPr>
          <a:xfrm>
            <a:off x="3667960" y="3247875"/>
            <a:ext cx="461096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25 CuadroTexto"/>
          <p:cNvSpPr txBox="1"/>
          <p:nvPr/>
        </p:nvSpPr>
        <p:spPr>
          <a:xfrm>
            <a:off x="3667960" y="3243216"/>
            <a:ext cx="42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tx1"/>
                </a:solidFill>
              </a:rPr>
              <a:t>L</a:t>
            </a:r>
            <a:r>
              <a:rPr lang="es-AR" sz="1400" b="1" baseline="-25000" dirty="0" smtClean="0">
                <a:solidFill>
                  <a:schemeClr val="tx1"/>
                </a:solidFill>
              </a:rPr>
              <a:t>W</a:t>
            </a:r>
            <a:endParaRPr lang="es-AR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36" name="26 Conector recto de flecha"/>
          <p:cNvCxnSpPr/>
          <p:nvPr/>
        </p:nvCxnSpPr>
        <p:spPr>
          <a:xfrm>
            <a:off x="4129055" y="3415724"/>
            <a:ext cx="44244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pic>
        <p:nvPicPr>
          <p:cNvPr id="40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602">
            <a:off x="411774" y="3682575"/>
            <a:ext cx="3632377" cy="488135"/>
          </a:xfrm>
          <a:prstGeom prst="rect">
            <a:avLst/>
          </a:prstGeom>
        </p:spPr>
      </p:pic>
      <p:cxnSp>
        <p:nvCxnSpPr>
          <p:cNvPr id="41" name="30 Conector recto de flecha"/>
          <p:cNvCxnSpPr/>
          <p:nvPr/>
        </p:nvCxnSpPr>
        <p:spPr>
          <a:xfrm>
            <a:off x="2215732" y="4019899"/>
            <a:ext cx="0" cy="14487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22 Conector recto de flecha"/>
          <p:cNvCxnSpPr/>
          <p:nvPr/>
        </p:nvCxnSpPr>
        <p:spPr>
          <a:xfrm flipV="1">
            <a:off x="2207167" y="2636912"/>
            <a:ext cx="20795" cy="138298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24 Conector recto de flecha"/>
          <p:cNvCxnSpPr/>
          <p:nvPr/>
        </p:nvCxnSpPr>
        <p:spPr>
          <a:xfrm>
            <a:off x="2227962" y="4019899"/>
            <a:ext cx="687854" cy="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4 Conector recto de flecha"/>
          <p:cNvCxnSpPr/>
          <p:nvPr/>
        </p:nvCxnSpPr>
        <p:spPr>
          <a:xfrm flipV="1">
            <a:off x="2218064" y="2636912"/>
            <a:ext cx="697752" cy="138298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8 Conector recto"/>
          <p:cNvCxnSpPr/>
          <p:nvPr/>
        </p:nvCxnSpPr>
        <p:spPr>
          <a:xfrm>
            <a:off x="2915816" y="2636912"/>
            <a:ext cx="0" cy="13829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19 Conector recto"/>
          <p:cNvCxnSpPr/>
          <p:nvPr/>
        </p:nvCxnSpPr>
        <p:spPr>
          <a:xfrm flipH="1">
            <a:off x="2227962" y="2636912"/>
            <a:ext cx="687854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1125">
            <a:off x="4601325" y="3702537"/>
            <a:ext cx="3632377" cy="488135"/>
          </a:xfrm>
          <a:prstGeom prst="rect">
            <a:avLst/>
          </a:prstGeom>
        </p:spPr>
      </p:pic>
      <p:cxnSp>
        <p:nvCxnSpPr>
          <p:cNvPr id="48" name="25 Conector recto de flecha"/>
          <p:cNvCxnSpPr/>
          <p:nvPr/>
        </p:nvCxnSpPr>
        <p:spPr>
          <a:xfrm>
            <a:off x="6308757" y="4019898"/>
            <a:ext cx="0" cy="14487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28 Conector recto de flecha"/>
          <p:cNvCxnSpPr/>
          <p:nvPr/>
        </p:nvCxnSpPr>
        <p:spPr>
          <a:xfrm flipV="1">
            <a:off x="6300192" y="2636911"/>
            <a:ext cx="20795" cy="1382987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29 Conector recto de flecha"/>
          <p:cNvCxnSpPr/>
          <p:nvPr/>
        </p:nvCxnSpPr>
        <p:spPr>
          <a:xfrm>
            <a:off x="6320987" y="4019898"/>
            <a:ext cx="1995429" cy="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1 Conector recto de flecha"/>
          <p:cNvCxnSpPr/>
          <p:nvPr/>
        </p:nvCxnSpPr>
        <p:spPr>
          <a:xfrm flipV="1">
            <a:off x="6311089" y="2708920"/>
            <a:ext cx="2005327" cy="1310979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32 Conector recto"/>
          <p:cNvCxnSpPr/>
          <p:nvPr/>
        </p:nvCxnSpPr>
        <p:spPr>
          <a:xfrm>
            <a:off x="8316416" y="2708920"/>
            <a:ext cx="1" cy="131097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33 Conector recto"/>
          <p:cNvCxnSpPr/>
          <p:nvPr/>
        </p:nvCxnSpPr>
        <p:spPr>
          <a:xfrm flipH="1" flipV="1">
            <a:off x="6320988" y="2672915"/>
            <a:ext cx="1995428" cy="3600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39 CuadroTexto"/>
          <p:cNvSpPr txBox="1"/>
          <p:nvPr/>
        </p:nvSpPr>
        <p:spPr>
          <a:xfrm>
            <a:off x="2483768" y="472366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Velocidad angular </a:t>
            </a:r>
            <a:r>
              <a:rPr lang="es-AR" sz="1400" b="1" dirty="0" smtClean="0">
                <a:solidFill>
                  <a:schemeClr val="tx1"/>
                </a:solidFill>
              </a:rPr>
              <a:t>baja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55" name="40 CuadroTexto"/>
          <p:cNvSpPr txBox="1"/>
          <p:nvPr/>
        </p:nvSpPr>
        <p:spPr>
          <a:xfrm>
            <a:off x="6785489" y="429309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/>
                </a:solidFill>
              </a:rPr>
              <a:t>Velocidad angular </a:t>
            </a:r>
            <a:r>
              <a:rPr lang="es-AR" sz="1400" b="1" dirty="0" smtClean="0">
                <a:solidFill>
                  <a:schemeClr val="tx1"/>
                </a:solidFill>
              </a:rPr>
              <a:t>alta</a:t>
            </a:r>
            <a:endParaRPr lang="es-A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4" grpId="1"/>
      <p:bldP spid="26" grpId="0" animBg="1"/>
      <p:bldP spid="26" grpId="1" animBg="1"/>
      <p:bldP spid="27" grpId="0"/>
      <p:bldP spid="27" grpId="1"/>
      <p:bldP spid="33" grpId="0"/>
      <p:bldP spid="33" grpId="1"/>
      <p:bldP spid="34" grpId="0" animBg="1"/>
      <p:bldP spid="34" grpId="1" animBg="1"/>
      <p:bldP spid="35" grpId="0"/>
      <p:bldP spid="35" grpId="1"/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1750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751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/>
              <a:t>Guiñada Adversa</a:t>
            </a:r>
            <a:endParaRPr lang="es-ES"/>
          </a:p>
        </p:txBody>
      </p:sp>
      <p:pic>
        <p:nvPicPr>
          <p:cNvPr id="31749" name="Picture 9" descr="Guiñada advers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228725"/>
            <a:ext cx="6477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35845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2901950" y="3001963"/>
            <a:ext cx="3313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AR" sz="4800"/>
              <a:t>Preguntas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Definiciones Físicas</a:t>
            </a:r>
            <a:endParaRPr lang="es-ES" sz="2400" dirty="0"/>
          </a:p>
        </p:txBody>
      </p:sp>
      <p:pic>
        <p:nvPicPr>
          <p:cNvPr id="9" name="Picture 8" descr="Glaser_Dirks_DG_500_glider_dra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7524328" cy="182580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2987824" y="2852936"/>
            <a:ext cx="5472608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403648" y="2852936"/>
            <a:ext cx="7344816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508104" y="1916832"/>
            <a:ext cx="0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urved Left Arrow 24"/>
          <p:cNvSpPr/>
          <p:nvPr/>
        </p:nvSpPr>
        <p:spPr bwMode="auto">
          <a:xfrm>
            <a:off x="5220072" y="4509120"/>
            <a:ext cx="576064" cy="288032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urved Down Arrow 27"/>
          <p:cNvSpPr/>
          <p:nvPr/>
        </p:nvSpPr>
        <p:spPr bwMode="auto">
          <a:xfrm>
            <a:off x="2195736" y="4077072"/>
            <a:ext cx="288000" cy="576000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urved Down Arrow 29"/>
          <p:cNvSpPr/>
          <p:nvPr/>
        </p:nvSpPr>
        <p:spPr bwMode="auto">
          <a:xfrm>
            <a:off x="3491880" y="2708920"/>
            <a:ext cx="288000" cy="576000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Up Arrow 31"/>
          <p:cNvSpPr/>
          <p:nvPr/>
        </p:nvSpPr>
        <p:spPr bwMode="auto">
          <a:xfrm rot="4680000">
            <a:off x="5950241" y="2905200"/>
            <a:ext cx="216024" cy="108012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 rot="-4500000">
            <a:off x="4896000" y="2880000"/>
            <a:ext cx="216024" cy="108012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Up Arrow 30"/>
          <p:cNvSpPr/>
          <p:nvPr/>
        </p:nvSpPr>
        <p:spPr bwMode="auto">
          <a:xfrm>
            <a:off x="5400000" y="2466000"/>
            <a:ext cx="216024" cy="1152128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24928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s-A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450912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0112" y="17008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2" grpId="0" animBg="1"/>
      <p:bldP spid="33" grpId="0" animBg="1"/>
      <p:bldP spid="31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Definiciones Físicas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772816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Leyes de Newton</a:t>
            </a:r>
          </a:p>
          <a:p>
            <a:endParaRPr lang="es-A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1600" dirty="0" smtClean="0">
                <a:solidFill>
                  <a:schemeClr val="tx1"/>
                </a:solidFill>
              </a:rPr>
              <a:t>Todo cuerpo en reposo o en movimiento rectilíneo uniforme permanecerá en ese estado a menos que una fuerza actuante produzca un cambio.</a:t>
            </a:r>
          </a:p>
          <a:p>
            <a:pPr marL="457200" indent="-457200">
              <a:buFont typeface="+mj-lt"/>
              <a:buAutoNum type="arabicPeriod"/>
            </a:pPr>
            <a:endParaRPr lang="es-AR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1600" dirty="0">
                <a:solidFill>
                  <a:schemeClr val="tx1"/>
                </a:solidFill>
              </a:rPr>
              <a:t>El cambio de movimiento es proporcional a la </a:t>
            </a:r>
            <a:r>
              <a:rPr lang="es-AR" sz="1600" dirty="0" smtClean="0">
                <a:solidFill>
                  <a:schemeClr val="tx1"/>
                </a:solidFill>
              </a:rPr>
              <a:t>fuerza</a:t>
            </a:r>
            <a:r>
              <a:rPr lang="es-AR" sz="1600" dirty="0">
                <a:solidFill>
                  <a:schemeClr val="tx1"/>
                </a:solidFill>
              </a:rPr>
              <a:t> impresa y ocurre según la línea recta a lo largo de la cual aquella fuerza se imprime</a:t>
            </a:r>
            <a:r>
              <a:rPr lang="es-AR" sz="1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AR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AR" sz="1600" dirty="0" smtClean="0">
                <a:solidFill>
                  <a:schemeClr val="tx1"/>
                </a:solidFill>
              </a:rPr>
              <a:t>A cada acción corresponde una reacción igual y opuesta.</a:t>
            </a:r>
            <a:endParaRPr lang="es-A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Definiciones Físicas</a:t>
            </a:r>
            <a:endParaRPr lang="es-E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30295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Fuerza.  </a:t>
            </a:r>
            <a:r>
              <a:rPr lang="es-AR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F=m a</a:t>
            </a:r>
            <a:r>
              <a:rPr lang="es-A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Momento. </a:t>
            </a:r>
            <a:r>
              <a:rPr lang="es-AR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M=F d (Fuerza x Brazo de palanca)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Aceleración. </a:t>
            </a:r>
            <a:r>
              <a:rPr lang="es-AR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Cambio de velocidad en el tiempo.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Velocidad. </a:t>
            </a:r>
            <a:r>
              <a:rPr lang="es-AR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Distancia/Tiempo. Vectorial tiene magnitud, dirección y sentido.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</a:rPr>
              <a:t>Centro de gravedad.</a:t>
            </a:r>
          </a:p>
          <a:p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Punto donde se considera concentrada la masa de un objeto.</a:t>
            </a:r>
            <a:endParaRPr lang="es-AR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051050" y="1989138"/>
          <a:ext cx="5224463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cuación" r:id="rId4" imgW="1384200" imgH="634680" progId="Equation.3">
                  <p:embed/>
                </p:oleObj>
              </mc:Choice>
              <mc:Fallback>
                <p:oleObj name="Ecuación" r:id="rId4" imgW="1384200" imgH="634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89138"/>
                        <a:ext cx="5224463" cy="239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2" descr="Logo 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031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32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Ecuación de Bernoulli</a:t>
            </a:r>
            <a:endParaRPr lang="es-ES" sz="2400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900113" y="4564063"/>
            <a:ext cx="61198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P</a:t>
            </a:r>
            <a:r>
              <a:rPr lang="es-AR" sz="1800" b="0" i="1" baseline="-25000" dirty="0">
                <a:solidFill>
                  <a:schemeClr val="tx1"/>
                </a:solidFill>
              </a:rPr>
              <a:t>e</a:t>
            </a:r>
            <a:r>
              <a:rPr lang="es-AR" sz="1800" b="0" i="1" dirty="0">
                <a:solidFill>
                  <a:schemeClr val="tx1"/>
                </a:solidFill>
              </a:rPr>
              <a:t>: Presión Estática</a:t>
            </a:r>
          </a:p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P</a:t>
            </a:r>
            <a:r>
              <a:rPr lang="es-AR" sz="1800" b="0" i="1" baseline="-25000" dirty="0">
                <a:solidFill>
                  <a:schemeClr val="tx1"/>
                </a:solidFill>
              </a:rPr>
              <a:t>d </a:t>
            </a:r>
            <a:r>
              <a:rPr lang="es-AR" sz="1800" b="0" i="1" dirty="0">
                <a:solidFill>
                  <a:schemeClr val="tx1"/>
                </a:solidFill>
              </a:rPr>
              <a:t>:</a:t>
            </a:r>
            <a:r>
              <a:rPr lang="es-AR" sz="1800" b="0" i="1" dirty="0"/>
              <a:t> </a:t>
            </a:r>
            <a:r>
              <a:rPr lang="es-AR" sz="1800" b="0" i="1" dirty="0">
                <a:solidFill>
                  <a:schemeClr val="tx1"/>
                </a:solidFill>
              </a:rPr>
              <a:t>Presión Dinámica</a:t>
            </a:r>
          </a:p>
          <a:p>
            <a:pPr>
              <a:spcBef>
                <a:spcPct val="50000"/>
              </a:spcBef>
            </a:pPr>
            <a:r>
              <a:rPr lang="es-AR" sz="1800" b="0" i="1" dirty="0" err="1">
                <a:solidFill>
                  <a:schemeClr val="tx1"/>
                </a:solidFill>
              </a:rPr>
              <a:t>P</a:t>
            </a:r>
            <a:r>
              <a:rPr lang="es-AR" sz="1800" b="0" i="1" baseline="-25000" dirty="0" err="1">
                <a:solidFill>
                  <a:schemeClr val="tx1"/>
                </a:solidFill>
              </a:rPr>
              <a:t>total</a:t>
            </a:r>
            <a:r>
              <a:rPr lang="es-AR" sz="1800" b="0" i="1" baseline="-25000" dirty="0">
                <a:solidFill>
                  <a:schemeClr val="tx1"/>
                </a:solidFill>
              </a:rPr>
              <a:t> </a:t>
            </a:r>
            <a:r>
              <a:rPr lang="es-AR" sz="1800" b="0" i="1" dirty="0">
                <a:solidFill>
                  <a:schemeClr val="tx1"/>
                </a:solidFill>
              </a:rPr>
              <a:t>: Presión total</a:t>
            </a:r>
          </a:p>
          <a:p>
            <a:pPr>
              <a:spcBef>
                <a:spcPct val="50000"/>
              </a:spcBef>
            </a:pPr>
            <a:r>
              <a:rPr lang="el-GR" sz="1800" b="0" i="1" dirty="0">
                <a:solidFill>
                  <a:schemeClr val="tx1"/>
                </a:solidFill>
              </a:rPr>
              <a:t>ρ</a:t>
            </a:r>
            <a:r>
              <a:rPr lang="es-AR" sz="1800" b="0" i="1" dirty="0">
                <a:solidFill>
                  <a:schemeClr val="tx1"/>
                </a:solidFill>
              </a:rPr>
              <a:t>: Densidad</a:t>
            </a:r>
          </a:p>
          <a:p>
            <a:pPr>
              <a:spcBef>
                <a:spcPct val="50000"/>
              </a:spcBef>
            </a:pPr>
            <a:r>
              <a:rPr lang="es-AR" sz="1800" b="0" i="1" dirty="0">
                <a:solidFill>
                  <a:schemeClr val="tx1"/>
                </a:solidFill>
              </a:rPr>
              <a:t>V: Velocidad</a:t>
            </a:r>
            <a:endParaRPr lang="es-ES" sz="18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1031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32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Tubo </a:t>
            </a:r>
            <a:r>
              <a:rPr lang="es-AR" sz="2400" dirty="0" err="1" smtClean="0"/>
              <a:t>Venturi</a:t>
            </a:r>
            <a:endParaRPr lang="es-ES" sz="2400" dirty="0"/>
          </a:p>
        </p:txBody>
      </p:sp>
      <p:pic>
        <p:nvPicPr>
          <p:cNvPr id="9" name="Picture 8" descr="Tubo_ventu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130" y="1875766"/>
            <a:ext cx="7296249" cy="346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o 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0"/>
            <a:ext cx="2808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50825" y="6092825"/>
            <a:ext cx="5761038" cy="539750"/>
            <a:chOff x="158" y="3521"/>
            <a:chExt cx="3629" cy="453"/>
          </a:xfrm>
        </p:grpSpPr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158" y="3521"/>
              <a:ext cx="0" cy="453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199" name="Line 5"/>
            <p:cNvSpPr>
              <a:spLocks noChangeShapeType="1"/>
            </p:cNvSpPr>
            <p:nvPr/>
          </p:nvSpPr>
          <p:spPr bwMode="auto">
            <a:xfrm>
              <a:off x="158" y="3974"/>
              <a:ext cx="362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55663" y="612775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 dirty="0" smtClean="0"/>
              <a:t>Ángulo de ataque</a:t>
            </a:r>
            <a:endParaRPr lang="es-ES" sz="2400" dirty="0"/>
          </a:p>
        </p:txBody>
      </p:sp>
      <p:pic>
        <p:nvPicPr>
          <p:cNvPr id="8" name="Picture 7" descr="Perfiles.jpg"/>
          <p:cNvPicPr>
            <a:picLocks noChangeAspect="1"/>
          </p:cNvPicPr>
          <p:nvPr/>
        </p:nvPicPr>
        <p:blipFill>
          <a:blip r:embed="rId4" cstate="print"/>
          <a:srcRect r="809" b="80282"/>
          <a:stretch>
            <a:fillRect/>
          </a:stretch>
        </p:blipFill>
        <p:spPr>
          <a:xfrm rot="910467">
            <a:off x="3718555" y="3052274"/>
            <a:ext cx="3941612" cy="6064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2915816" y="4091973"/>
            <a:ext cx="49685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979712" y="2507797"/>
            <a:ext cx="590465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Arrow 17"/>
          <p:cNvSpPr/>
          <p:nvPr/>
        </p:nvSpPr>
        <p:spPr bwMode="auto">
          <a:xfrm rot="20030514">
            <a:off x="803690" y="3925312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20030514">
            <a:off x="956090" y="4213344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20030514">
            <a:off x="1108490" y="4501376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20030514">
            <a:off x="659675" y="3637280"/>
            <a:ext cx="1591367" cy="261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12710432">
            <a:off x="2236969" y="1396901"/>
            <a:ext cx="3274119" cy="3274119"/>
          </a:xfrm>
          <a:prstGeom prst="arc">
            <a:avLst>
              <a:gd name="adj1" fmla="val 18141625"/>
              <a:gd name="adj2" fmla="val 206203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Arc 36"/>
          <p:cNvSpPr/>
          <p:nvPr/>
        </p:nvSpPr>
        <p:spPr bwMode="auto">
          <a:xfrm rot="12710432">
            <a:off x="6209032" y="2416637"/>
            <a:ext cx="3335770" cy="3335770"/>
          </a:xfrm>
          <a:prstGeom prst="arc">
            <a:avLst>
              <a:gd name="adj1" fmla="val 19679693"/>
              <a:gd name="adj2" fmla="val 204881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1" i="0" u="none" strike="noStrike" cap="none" normalizeH="0" baseline="0" smtClean="0">
              <a:ln>
                <a:noFill/>
              </a:ln>
              <a:solidFill>
                <a:srgbClr val="0099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010" y="2021062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Angulo de ataque (</a:t>
            </a:r>
            <a:r>
              <a:rPr lang="es-AR" sz="1400" b="0" dirty="0" smtClean="0">
                <a:solidFill>
                  <a:schemeClr val="tx1"/>
                </a:solidFill>
                <a:latin typeface="GreekC" pitchFamily="2" charset="0"/>
                <a:cs typeface="GreekC" pitchFamily="2" charset="0"/>
              </a:rPr>
              <a:t>a</a:t>
            </a:r>
            <a:r>
              <a:rPr lang="es-AR" sz="1400" b="0" dirty="0" smtClean="0">
                <a:solidFill>
                  <a:schemeClr val="tx1"/>
                </a:solidFill>
              </a:rPr>
              <a:t>)</a:t>
            </a:r>
            <a:endParaRPr lang="es-AR" sz="1400" b="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78178" y="5296490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Angulo de actitud.</a:t>
            </a: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6724357" y="3967089"/>
            <a:ext cx="548640" cy="1448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1280160" y="2293035"/>
            <a:ext cx="942535" cy="534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46190" y="5155813"/>
            <a:ext cx="383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0" dirty="0" smtClean="0">
                <a:solidFill>
                  <a:schemeClr val="tx1"/>
                </a:solidFill>
              </a:rPr>
              <a:t>Velocidad de la corriente libre (Viento relativo)</a:t>
            </a:r>
            <a:endParaRPr lang="es-AR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31" grpId="0" animBg="1"/>
      <p:bldP spid="37" grpId="0" animBg="1"/>
      <p:bldP spid="57" grpId="0"/>
      <p:bldP spid="58" grpId="0"/>
      <p:bldP spid="63" grpId="0" build="allAtOnce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0099CC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rgbClr val="0099CC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2004</TotalTime>
  <Words>724</Words>
  <Application>Microsoft Office PowerPoint</Application>
  <PresentationFormat>Presentación en pantalla (4:3)</PresentationFormat>
  <Paragraphs>226</Paragraphs>
  <Slides>34</Slides>
  <Notes>34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Diseño predeterminado</vt:lpstr>
      <vt:lpstr>Ecuación</vt:lpstr>
      <vt:lpstr>Microsoft Equation 3.0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Jose</cp:lastModifiedBy>
  <cp:revision>113</cp:revision>
  <dcterms:created xsi:type="dcterms:W3CDTF">2011-06-18T17:14:02Z</dcterms:created>
  <dcterms:modified xsi:type="dcterms:W3CDTF">2018-03-16T18:22:30Z</dcterms:modified>
</cp:coreProperties>
</file>